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67" r:id="rId2"/>
    <p:sldId id="269" r:id="rId3"/>
    <p:sldId id="270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58" r:id="rId17"/>
    <p:sldId id="256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D1F"/>
    <a:srgbClr val="4C7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60"/>
  </p:normalViewPr>
  <p:slideViewPr>
    <p:cSldViewPr snapToGrid="0">
      <p:cViewPr varScale="1">
        <p:scale>
          <a:sx n="92" d="100"/>
          <a:sy n="92" d="100"/>
        </p:scale>
        <p:origin x="46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18338-9392-43CD-905F-9C1D4D5B7C2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73636E63-6733-45DD-9469-5EBA1B37AD38}">
      <dgm:prSet phldrT="[Texto]"/>
      <dgm:spPr/>
      <dgm:t>
        <a:bodyPr/>
        <a:lstStyle/>
        <a:p>
          <a:r>
            <a:rPr lang="es-CO" dirty="0" smtClean="0"/>
            <a:t>Planeación</a:t>
          </a:r>
          <a:endParaRPr lang="es-CO" dirty="0"/>
        </a:p>
      </dgm:t>
    </dgm:pt>
    <dgm:pt modelId="{50673F28-63F6-41EE-9FE9-A1E22BC624C8}" type="parTrans" cxnId="{3C5C2640-193C-4B59-9954-927E2E6C91E4}">
      <dgm:prSet/>
      <dgm:spPr/>
      <dgm:t>
        <a:bodyPr/>
        <a:lstStyle/>
        <a:p>
          <a:endParaRPr lang="es-CO"/>
        </a:p>
      </dgm:t>
    </dgm:pt>
    <dgm:pt modelId="{1B433A9B-6D29-49C7-A73B-F7DB13C32453}" type="sibTrans" cxnId="{3C5C2640-193C-4B59-9954-927E2E6C91E4}">
      <dgm:prSet/>
      <dgm:spPr/>
      <dgm:t>
        <a:bodyPr/>
        <a:lstStyle/>
        <a:p>
          <a:endParaRPr lang="es-CO"/>
        </a:p>
      </dgm:t>
    </dgm:pt>
    <dgm:pt modelId="{5C78B1A5-DF67-4FF0-A8A7-D5F195FDDABE}">
      <dgm:prSet phldrT="[Texto]"/>
      <dgm:spPr/>
      <dgm:t>
        <a:bodyPr/>
        <a:lstStyle/>
        <a:p>
          <a:r>
            <a:rPr lang="es-CO" dirty="0" smtClean="0"/>
            <a:t>Plan de Compras</a:t>
          </a:r>
          <a:endParaRPr lang="es-CO" dirty="0"/>
        </a:p>
      </dgm:t>
    </dgm:pt>
    <dgm:pt modelId="{C7D66553-807A-48CD-AF83-3F6E31A47EE5}" type="parTrans" cxnId="{6C8F02A3-0284-441F-8111-CE0A843A9FD8}">
      <dgm:prSet/>
      <dgm:spPr/>
      <dgm:t>
        <a:bodyPr/>
        <a:lstStyle/>
        <a:p>
          <a:endParaRPr lang="es-CO"/>
        </a:p>
      </dgm:t>
    </dgm:pt>
    <dgm:pt modelId="{0FBD1869-B3CD-4B9C-93E1-048A701791BC}" type="sibTrans" cxnId="{6C8F02A3-0284-441F-8111-CE0A843A9FD8}">
      <dgm:prSet/>
      <dgm:spPr/>
      <dgm:t>
        <a:bodyPr/>
        <a:lstStyle/>
        <a:p>
          <a:endParaRPr lang="es-CO"/>
        </a:p>
      </dgm:t>
    </dgm:pt>
    <dgm:pt modelId="{F03FD95B-5C95-4775-8946-F42FD5AA5484}">
      <dgm:prSet phldrT="[Texto]"/>
      <dgm:spPr/>
      <dgm:t>
        <a:bodyPr/>
        <a:lstStyle/>
        <a:p>
          <a:r>
            <a:rPr lang="es-CO" dirty="0" smtClean="0"/>
            <a:t>Banco de Proyectos</a:t>
          </a:r>
          <a:endParaRPr lang="es-CO" dirty="0"/>
        </a:p>
      </dgm:t>
    </dgm:pt>
    <dgm:pt modelId="{031111A1-0B6D-4E96-A4D0-1CB27BD4BD96}" type="parTrans" cxnId="{CFA3419E-C155-4E9D-8E44-F0F2B1E803DA}">
      <dgm:prSet/>
      <dgm:spPr/>
      <dgm:t>
        <a:bodyPr/>
        <a:lstStyle/>
        <a:p>
          <a:endParaRPr lang="es-CO"/>
        </a:p>
      </dgm:t>
    </dgm:pt>
    <dgm:pt modelId="{1DEE0A86-D366-48D2-9067-5CE3D44D919E}" type="sibTrans" cxnId="{CFA3419E-C155-4E9D-8E44-F0F2B1E803DA}">
      <dgm:prSet/>
      <dgm:spPr/>
      <dgm:t>
        <a:bodyPr/>
        <a:lstStyle/>
        <a:p>
          <a:endParaRPr lang="es-CO"/>
        </a:p>
      </dgm:t>
    </dgm:pt>
    <dgm:pt modelId="{9C8A016B-0C5B-4E6B-B67A-CDD9CFBFE312}">
      <dgm:prSet phldrT="[Texto]"/>
      <dgm:spPr/>
      <dgm:t>
        <a:bodyPr/>
        <a:lstStyle/>
        <a:p>
          <a:r>
            <a:rPr lang="es-CO" dirty="0" smtClean="0"/>
            <a:t>POAI</a:t>
          </a:r>
          <a:endParaRPr lang="es-CO" dirty="0"/>
        </a:p>
      </dgm:t>
    </dgm:pt>
    <dgm:pt modelId="{569D4FCC-2FE5-4EF2-8CF7-E5A0B5D0D84B}" type="parTrans" cxnId="{D86A1DE1-4AA7-457C-8982-11A75014624B}">
      <dgm:prSet/>
      <dgm:spPr/>
      <dgm:t>
        <a:bodyPr/>
        <a:lstStyle/>
        <a:p>
          <a:endParaRPr lang="es-CO"/>
        </a:p>
      </dgm:t>
    </dgm:pt>
    <dgm:pt modelId="{34433BC5-33BC-4790-A07B-5043931CE186}" type="sibTrans" cxnId="{D86A1DE1-4AA7-457C-8982-11A75014624B}">
      <dgm:prSet/>
      <dgm:spPr/>
      <dgm:t>
        <a:bodyPr/>
        <a:lstStyle/>
        <a:p>
          <a:endParaRPr lang="es-CO"/>
        </a:p>
      </dgm:t>
    </dgm:pt>
    <dgm:pt modelId="{B60F8B96-185D-4C2A-AB09-DE20EE07D261}">
      <dgm:prSet/>
      <dgm:spPr/>
      <dgm:t>
        <a:bodyPr/>
        <a:lstStyle/>
        <a:p>
          <a:r>
            <a:rPr lang="es-CO" dirty="0" smtClean="0"/>
            <a:t>PAC</a:t>
          </a:r>
          <a:endParaRPr lang="es-CO" dirty="0"/>
        </a:p>
      </dgm:t>
    </dgm:pt>
    <dgm:pt modelId="{AD6DEABD-DD92-4A60-91DF-BB15106C229C}" type="parTrans" cxnId="{C11CBA59-7B03-4BA1-AE0A-4218FE046ACD}">
      <dgm:prSet/>
      <dgm:spPr/>
      <dgm:t>
        <a:bodyPr/>
        <a:lstStyle/>
        <a:p>
          <a:endParaRPr lang="es-CO"/>
        </a:p>
      </dgm:t>
    </dgm:pt>
    <dgm:pt modelId="{12BBFD58-C5B4-47BE-A68A-A30E17F04849}" type="sibTrans" cxnId="{C11CBA59-7B03-4BA1-AE0A-4218FE046ACD}">
      <dgm:prSet/>
      <dgm:spPr/>
      <dgm:t>
        <a:bodyPr/>
        <a:lstStyle/>
        <a:p>
          <a:endParaRPr lang="es-CO"/>
        </a:p>
      </dgm:t>
    </dgm:pt>
    <dgm:pt modelId="{8411F4E2-0133-4BE4-BF86-59F19C36F422}" type="pres">
      <dgm:prSet presAssocID="{1C418338-9392-43CD-905F-9C1D4D5B7C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F1F2AE6A-3CDB-4F36-8B43-F1A91CF49AC6}" type="pres">
      <dgm:prSet presAssocID="{73636E63-6733-45DD-9469-5EBA1B37AD38}" presName="hierRoot1" presStyleCnt="0">
        <dgm:presLayoutVars>
          <dgm:hierBranch val="init"/>
        </dgm:presLayoutVars>
      </dgm:prSet>
      <dgm:spPr/>
    </dgm:pt>
    <dgm:pt modelId="{5A2F5A92-7E22-43F7-96DB-8AC5E67E11CB}" type="pres">
      <dgm:prSet presAssocID="{73636E63-6733-45DD-9469-5EBA1B37AD38}" presName="rootComposite1" presStyleCnt="0"/>
      <dgm:spPr/>
    </dgm:pt>
    <dgm:pt modelId="{1C947714-47E3-4670-8C36-6AC4AC079BE4}" type="pres">
      <dgm:prSet presAssocID="{73636E63-6733-45DD-9469-5EBA1B37AD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0ACEB2A-4470-468C-A402-F057232BE439}" type="pres">
      <dgm:prSet presAssocID="{73636E63-6733-45DD-9469-5EBA1B37AD38}" presName="rootConnector1" presStyleLbl="node1" presStyleIdx="0" presStyleCnt="0"/>
      <dgm:spPr/>
      <dgm:t>
        <a:bodyPr/>
        <a:lstStyle/>
        <a:p>
          <a:endParaRPr lang="es-CO"/>
        </a:p>
      </dgm:t>
    </dgm:pt>
    <dgm:pt modelId="{1E917D06-4E72-46DB-B114-51E4D0CF5B3F}" type="pres">
      <dgm:prSet presAssocID="{73636E63-6733-45DD-9469-5EBA1B37AD38}" presName="hierChild2" presStyleCnt="0"/>
      <dgm:spPr/>
    </dgm:pt>
    <dgm:pt modelId="{B15E1C00-1B8D-4AE4-A803-B82762611C18}" type="pres">
      <dgm:prSet presAssocID="{C7D66553-807A-48CD-AF83-3F6E31A47EE5}" presName="Name64" presStyleLbl="parChTrans1D2" presStyleIdx="0" presStyleCnt="4"/>
      <dgm:spPr/>
      <dgm:t>
        <a:bodyPr/>
        <a:lstStyle/>
        <a:p>
          <a:endParaRPr lang="es-CO"/>
        </a:p>
      </dgm:t>
    </dgm:pt>
    <dgm:pt modelId="{465853AD-30A2-4C17-BEE1-15CBA7648091}" type="pres">
      <dgm:prSet presAssocID="{5C78B1A5-DF67-4FF0-A8A7-D5F195FDDABE}" presName="hierRoot2" presStyleCnt="0">
        <dgm:presLayoutVars>
          <dgm:hierBranch val="init"/>
        </dgm:presLayoutVars>
      </dgm:prSet>
      <dgm:spPr/>
    </dgm:pt>
    <dgm:pt modelId="{9457DC41-1242-4A6C-A25F-CF022C2FA926}" type="pres">
      <dgm:prSet presAssocID="{5C78B1A5-DF67-4FF0-A8A7-D5F195FDDABE}" presName="rootComposite" presStyleCnt="0"/>
      <dgm:spPr/>
    </dgm:pt>
    <dgm:pt modelId="{C8DD3FB5-D1A7-434D-9AB6-77553146DA48}" type="pres">
      <dgm:prSet presAssocID="{5C78B1A5-DF67-4FF0-A8A7-D5F195FDDAB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527FE59-018C-49C6-AFEF-CBEF510F8064}" type="pres">
      <dgm:prSet presAssocID="{5C78B1A5-DF67-4FF0-A8A7-D5F195FDDABE}" presName="rootConnector" presStyleLbl="node2" presStyleIdx="0" presStyleCnt="4"/>
      <dgm:spPr/>
      <dgm:t>
        <a:bodyPr/>
        <a:lstStyle/>
        <a:p>
          <a:endParaRPr lang="es-CO"/>
        </a:p>
      </dgm:t>
    </dgm:pt>
    <dgm:pt modelId="{5718624F-6FEE-4A6B-9ECA-FB54D08E10B6}" type="pres">
      <dgm:prSet presAssocID="{5C78B1A5-DF67-4FF0-A8A7-D5F195FDDABE}" presName="hierChild4" presStyleCnt="0"/>
      <dgm:spPr/>
    </dgm:pt>
    <dgm:pt modelId="{53EB1786-C381-4581-85BF-C84C385894AF}" type="pres">
      <dgm:prSet presAssocID="{5C78B1A5-DF67-4FF0-A8A7-D5F195FDDABE}" presName="hierChild5" presStyleCnt="0"/>
      <dgm:spPr/>
    </dgm:pt>
    <dgm:pt modelId="{421E5285-5EDD-497D-939F-0172726D72EE}" type="pres">
      <dgm:prSet presAssocID="{031111A1-0B6D-4E96-A4D0-1CB27BD4BD96}" presName="Name64" presStyleLbl="parChTrans1D2" presStyleIdx="1" presStyleCnt="4"/>
      <dgm:spPr/>
      <dgm:t>
        <a:bodyPr/>
        <a:lstStyle/>
        <a:p>
          <a:endParaRPr lang="es-CO"/>
        </a:p>
      </dgm:t>
    </dgm:pt>
    <dgm:pt modelId="{C40D8903-1209-4A28-ACF7-ACAF9B6D7501}" type="pres">
      <dgm:prSet presAssocID="{F03FD95B-5C95-4775-8946-F42FD5AA5484}" presName="hierRoot2" presStyleCnt="0">
        <dgm:presLayoutVars>
          <dgm:hierBranch val="init"/>
        </dgm:presLayoutVars>
      </dgm:prSet>
      <dgm:spPr/>
    </dgm:pt>
    <dgm:pt modelId="{1B78F221-B9A5-4770-BDAE-1E56AF5256CB}" type="pres">
      <dgm:prSet presAssocID="{F03FD95B-5C95-4775-8946-F42FD5AA5484}" presName="rootComposite" presStyleCnt="0"/>
      <dgm:spPr/>
    </dgm:pt>
    <dgm:pt modelId="{E290FACD-1C90-46E8-B12E-6A69FD41EF04}" type="pres">
      <dgm:prSet presAssocID="{F03FD95B-5C95-4775-8946-F42FD5AA548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496F155-471B-4A0B-BBD7-4971B43A3FCB}" type="pres">
      <dgm:prSet presAssocID="{F03FD95B-5C95-4775-8946-F42FD5AA5484}" presName="rootConnector" presStyleLbl="node2" presStyleIdx="1" presStyleCnt="4"/>
      <dgm:spPr/>
      <dgm:t>
        <a:bodyPr/>
        <a:lstStyle/>
        <a:p>
          <a:endParaRPr lang="es-CO"/>
        </a:p>
      </dgm:t>
    </dgm:pt>
    <dgm:pt modelId="{8BE5DF5B-910F-41D1-854F-56C7D05BC5B3}" type="pres">
      <dgm:prSet presAssocID="{F03FD95B-5C95-4775-8946-F42FD5AA5484}" presName="hierChild4" presStyleCnt="0"/>
      <dgm:spPr/>
    </dgm:pt>
    <dgm:pt modelId="{32C07124-E5BE-4A54-A8B1-F869ECD0426D}" type="pres">
      <dgm:prSet presAssocID="{F03FD95B-5C95-4775-8946-F42FD5AA5484}" presName="hierChild5" presStyleCnt="0"/>
      <dgm:spPr/>
    </dgm:pt>
    <dgm:pt modelId="{1EB391F5-5BFE-401C-B899-3FE85FCC23FB}" type="pres">
      <dgm:prSet presAssocID="{569D4FCC-2FE5-4EF2-8CF7-E5A0B5D0D84B}" presName="Name64" presStyleLbl="parChTrans1D2" presStyleIdx="2" presStyleCnt="4"/>
      <dgm:spPr/>
      <dgm:t>
        <a:bodyPr/>
        <a:lstStyle/>
        <a:p>
          <a:endParaRPr lang="es-CO"/>
        </a:p>
      </dgm:t>
    </dgm:pt>
    <dgm:pt modelId="{CAA61B2B-7A8C-4906-B3CF-75AD9BB29851}" type="pres">
      <dgm:prSet presAssocID="{9C8A016B-0C5B-4E6B-B67A-CDD9CFBFE312}" presName="hierRoot2" presStyleCnt="0">
        <dgm:presLayoutVars>
          <dgm:hierBranch val="init"/>
        </dgm:presLayoutVars>
      </dgm:prSet>
      <dgm:spPr/>
    </dgm:pt>
    <dgm:pt modelId="{FE875CC1-FB65-40A1-BB84-33193D9A11FC}" type="pres">
      <dgm:prSet presAssocID="{9C8A016B-0C5B-4E6B-B67A-CDD9CFBFE312}" presName="rootComposite" presStyleCnt="0"/>
      <dgm:spPr/>
    </dgm:pt>
    <dgm:pt modelId="{8667FC31-15C8-4C76-A950-954ADF82B5B8}" type="pres">
      <dgm:prSet presAssocID="{9C8A016B-0C5B-4E6B-B67A-CDD9CFBFE3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296D59A-C8EA-4732-A5E7-F693CD32C8DA}" type="pres">
      <dgm:prSet presAssocID="{9C8A016B-0C5B-4E6B-B67A-CDD9CFBFE312}" presName="rootConnector" presStyleLbl="node2" presStyleIdx="2" presStyleCnt="4"/>
      <dgm:spPr/>
      <dgm:t>
        <a:bodyPr/>
        <a:lstStyle/>
        <a:p>
          <a:endParaRPr lang="es-CO"/>
        </a:p>
      </dgm:t>
    </dgm:pt>
    <dgm:pt modelId="{8FE44BA0-7EA2-4369-8995-E4A7B347957D}" type="pres">
      <dgm:prSet presAssocID="{9C8A016B-0C5B-4E6B-B67A-CDD9CFBFE312}" presName="hierChild4" presStyleCnt="0"/>
      <dgm:spPr/>
    </dgm:pt>
    <dgm:pt modelId="{A8C700F2-92B2-49C6-8587-638F22D082C3}" type="pres">
      <dgm:prSet presAssocID="{9C8A016B-0C5B-4E6B-B67A-CDD9CFBFE312}" presName="hierChild5" presStyleCnt="0"/>
      <dgm:spPr/>
    </dgm:pt>
    <dgm:pt modelId="{743166E0-3042-4293-86C0-38196D0667F7}" type="pres">
      <dgm:prSet presAssocID="{AD6DEABD-DD92-4A60-91DF-BB15106C229C}" presName="Name64" presStyleLbl="parChTrans1D2" presStyleIdx="3" presStyleCnt="4"/>
      <dgm:spPr/>
      <dgm:t>
        <a:bodyPr/>
        <a:lstStyle/>
        <a:p>
          <a:endParaRPr lang="es-CO"/>
        </a:p>
      </dgm:t>
    </dgm:pt>
    <dgm:pt modelId="{AF7F2CAD-17F4-4B7E-8907-E8319DEB1E19}" type="pres">
      <dgm:prSet presAssocID="{B60F8B96-185D-4C2A-AB09-DE20EE07D261}" presName="hierRoot2" presStyleCnt="0">
        <dgm:presLayoutVars>
          <dgm:hierBranch val="init"/>
        </dgm:presLayoutVars>
      </dgm:prSet>
      <dgm:spPr/>
    </dgm:pt>
    <dgm:pt modelId="{8E0E96B3-6A68-49DD-8DFA-49D6403C03C4}" type="pres">
      <dgm:prSet presAssocID="{B60F8B96-185D-4C2A-AB09-DE20EE07D261}" presName="rootComposite" presStyleCnt="0"/>
      <dgm:spPr/>
    </dgm:pt>
    <dgm:pt modelId="{365710EA-8E97-41D3-8998-1DBBD57FCEC6}" type="pres">
      <dgm:prSet presAssocID="{B60F8B96-185D-4C2A-AB09-DE20EE07D26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7CAB1A9-F227-43E6-BD21-39A46F2C440F}" type="pres">
      <dgm:prSet presAssocID="{B60F8B96-185D-4C2A-AB09-DE20EE07D261}" presName="rootConnector" presStyleLbl="node2" presStyleIdx="3" presStyleCnt="4"/>
      <dgm:spPr/>
      <dgm:t>
        <a:bodyPr/>
        <a:lstStyle/>
        <a:p>
          <a:endParaRPr lang="es-CO"/>
        </a:p>
      </dgm:t>
    </dgm:pt>
    <dgm:pt modelId="{746263C0-C30C-4FB2-AAC1-4DE2E76BF22B}" type="pres">
      <dgm:prSet presAssocID="{B60F8B96-185D-4C2A-AB09-DE20EE07D261}" presName="hierChild4" presStyleCnt="0"/>
      <dgm:spPr/>
    </dgm:pt>
    <dgm:pt modelId="{18C17D9D-0BCE-48A5-8735-F521F53659BB}" type="pres">
      <dgm:prSet presAssocID="{B60F8B96-185D-4C2A-AB09-DE20EE07D261}" presName="hierChild5" presStyleCnt="0"/>
      <dgm:spPr/>
    </dgm:pt>
    <dgm:pt modelId="{E62CEC14-EADB-4ACF-ADB1-D55F02DCD5B8}" type="pres">
      <dgm:prSet presAssocID="{73636E63-6733-45DD-9469-5EBA1B37AD38}" presName="hierChild3" presStyleCnt="0"/>
      <dgm:spPr/>
    </dgm:pt>
  </dgm:ptLst>
  <dgm:cxnLst>
    <dgm:cxn modelId="{8139F0DA-14EA-4149-A48C-649B15CDDD50}" type="presOf" srcId="{031111A1-0B6D-4E96-A4D0-1CB27BD4BD96}" destId="{421E5285-5EDD-497D-939F-0172726D72EE}" srcOrd="0" destOrd="0" presId="urn:microsoft.com/office/officeart/2009/3/layout/HorizontalOrganizationChart"/>
    <dgm:cxn modelId="{E9C6E274-99A4-4BE8-849B-86D211820C37}" type="presOf" srcId="{9C8A016B-0C5B-4E6B-B67A-CDD9CFBFE312}" destId="{8667FC31-15C8-4C76-A950-954ADF82B5B8}" srcOrd="0" destOrd="0" presId="urn:microsoft.com/office/officeart/2009/3/layout/HorizontalOrganizationChart"/>
    <dgm:cxn modelId="{739E528A-DBEC-47AA-856D-912D39FA7D9C}" type="presOf" srcId="{F03FD95B-5C95-4775-8946-F42FD5AA5484}" destId="{E290FACD-1C90-46E8-B12E-6A69FD41EF04}" srcOrd="0" destOrd="0" presId="urn:microsoft.com/office/officeart/2009/3/layout/HorizontalOrganizationChart"/>
    <dgm:cxn modelId="{547A6AE7-111E-44F7-BFC5-A03D149A069B}" type="presOf" srcId="{1C418338-9392-43CD-905F-9C1D4D5B7C2A}" destId="{8411F4E2-0133-4BE4-BF86-59F19C36F422}" srcOrd="0" destOrd="0" presId="urn:microsoft.com/office/officeart/2009/3/layout/HorizontalOrganizationChart"/>
    <dgm:cxn modelId="{DEE06B2D-47F6-42F0-AADE-727747E9D7F4}" type="presOf" srcId="{569D4FCC-2FE5-4EF2-8CF7-E5A0B5D0D84B}" destId="{1EB391F5-5BFE-401C-B899-3FE85FCC23FB}" srcOrd="0" destOrd="0" presId="urn:microsoft.com/office/officeart/2009/3/layout/HorizontalOrganizationChart"/>
    <dgm:cxn modelId="{76894DB8-848C-48A5-8143-9E8C35B41C8C}" type="presOf" srcId="{5C78B1A5-DF67-4FF0-A8A7-D5F195FDDABE}" destId="{C8DD3FB5-D1A7-434D-9AB6-77553146DA48}" srcOrd="0" destOrd="0" presId="urn:microsoft.com/office/officeart/2009/3/layout/HorizontalOrganizationChart"/>
    <dgm:cxn modelId="{37995F25-F454-4CC8-AB5A-CFF576FBDAE7}" type="presOf" srcId="{73636E63-6733-45DD-9469-5EBA1B37AD38}" destId="{60ACEB2A-4470-468C-A402-F057232BE439}" srcOrd="1" destOrd="0" presId="urn:microsoft.com/office/officeart/2009/3/layout/HorizontalOrganizationChart"/>
    <dgm:cxn modelId="{8441DBA7-C039-43FF-AAFB-4BF989182DF8}" type="presOf" srcId="{B60F8B96-185D-4C2A-AB09-DE20EE07D261}" destId="{365710EA-8E97-41D3-8998-1DBBD57FCEC6}" srcOrd="0" destOrd="0" presId="urn:microsoft.com/office/officeart/2009/3/layout/HorizontalOrganizationChart"/>
    <dgm:cxn modelId="{9D2BEF35-2674-4CDF-B3E2-8F8110E4E592}" type="presOf" srcId="{B60F8B96-185D-4C2A-AB09-DE20EE07D261}" destId="{17CAB1A9-F227-43E6-BD21-39A46F2C440F}" srcOrd="1" destOrd="0" presId="urn:microsoft.com/office/officeart/2009/3/layout/HorizontalOrganizationChart"/>
    <dgm:cxn modelId="{DB81A868-A913-4FE6-A47C-9C9485485619}" type="presOf" srcId="{73636E63-6733-45DD-9469-5EBA1B37AD38}" destId="{1C947714-47E3-4670-8C36-6AC4AC079BE4}" srcOrd="0" destOrd="0" presId="urn:microsoft.com/office/officeart/2009/3/layout/HorizontalOrganizationChart"/>
    <dgm:cxn modelId="{CFA3419E-C155-4E9D-8E44-F0F2B1E803DA}" srcId="{73636E63-6733-45DD-9469-5EBA1B37AD38}" destId="{F03FD95B-5C95-4775-8946-F42FD5AA5484}" srcOrd="1" destOrd="0" parTransId="{031111A1-0B6D-4E96-A4D0-1CB27BD4BD96}" sibTransId="{1DEE0A86-D366-48D2-9067-5CE3D44D919E}"/>
    <dgm:cxn modelId="{B5170B0C-FF46-4948-8668-ACDE2BEEEA9B}" type="presOf" srcId="{AD6DEABD-DD92-4A60-91DF-BB15106C229C}" destId="{743166E0-3042-4293-86C0-38196D0667F7}" srcOrd="0" destOrd="0" presId="urn:microsoft.com/office/officeart/2009/3/layout/HorizontalOrganizationChart"/>
    <dgm:cxn modelId="{D86A1DE1-4AA7-457C-8982-11A75014624B}" srcId="{73636E63-6733-45DD-9469-5EBA1B37AD38}" destId="{9C8A016B-0C5B-4E6B-B67A-CDD9CFBFE312}" srcOrd="2" destOrd="0" parTransId="{569D4FCC-2FE5-4EF2-8CF7-E5A0B5D0D84B}" sibTransId="{34433BC5-33BC-4790-A07B-5043931CE186}"/>
    <dgm:cxn modelId="{6CBC77F3-7D7F-4CF2-80A1-FB743345A9CC}" type="presOf" srcId="{F03FD95B-5C95-4775-8946-F42FD5AA5484}" destId="{1496F155-471B-4A0B-BBD7-4971B43A3FCB}" srcOrd="1" destOrd="0" presId="urn:microsoft.com/office/officeart/2009/3/layout/HorizontalOrganizationChart"/>
    <dgm:cxn modelId="{C11CBA59-7B03-4BA1-AE0A-4218FE046ACD}" srcId="{73636E63-6733-45DD-9469-5EBA1B37AD38}" destId="{B60F8B96-185D-4C2A-AB09-DE20EE07D261}" srcOrd="3" destOrd="0" parTransId="{AD6DEABD-DD92-4A60-91DF-BB15106C229C}" sibTransId="{12BBFD58-C5B4-47BE-A68A-A30E17F04849}"/>
    <dgm:cxn modelId="{C9C8CA37-BFA1-43C8-9AD7-4B0C85331C5B}" type="presOf" srcId="{C7D66553-807A-48CD-AF83-3F6E31A47EE5}" destId="{B15E1C00-1B8D-4AE4-A803-B82762611C18}" srcOrd="0" destOrd="0" presId="urn:microsoft.com/office/officeart/2009/3/layout/HorizontalOrganizationChart"/>
    <dgm:cxn modelId="{6C8F02A3-0284-441F-8111-CE0A843A9FD8}" srcId="{73636E63-6733-45DD-9469-5EBA1B37AD38}" destId="{5C78B1A5-DF67-4FF0-A8A7-D5F195FDDABE}" srcOrd="0" destOrd="0" parTransId="{C7D66553-807A-48CD-AF83-3F6E31A47EE5}" sibTransId="{0FBD1869-B3CD-4B9C-93E1-048A701791BC}"/>
    <dgm:cxn modelId="{7BF4575C-9CBC-4B74-A5DB-9823DBD95583}" type="presOf" srcId="{5C78B1A5-DF67-4FF0-A8A7-D5F195FDDABE}" destId="{D527FE59-018C-49C6-AFEF-CBEF510F8064}" srcOrd="1" destOrd="0" presId="urn:microsoft.com/office/officeart/2009/3/layout/HorizontalOrganizationChart"/>
    <dgm:cxn modelId="{5642859D-278B-45FE-8303-71D10AC7682C}" type="presOf" srcId="{9C8A016B-0C5B-4E6B-B67A-CDD9CFBFE312}" destId="{1296D59A-C8EA-4732-A5E7-F693CD32C8DA}" srcOrd="1" destOrd="0" presId="urn:microsoft.com/office/officeart/2009/3/layout/HorizontalOrganizationChart"/>
    <dgm:cxn modelId="{3C5C2640-193C-4B59-9954-927E2E6C91E4}" srcId="{1C418338-9392-43CD-905F-9C1D4D5B7C2A}" destId="{73636E63-6733-45DD-9469-5EBA1B37AD38}" srcOrd="0" destOrd="0" parTransId="{50673F28-63F6-41EE-9FE9-A1E22BC624C8}" sibTransId="{1B433A9B-6D29-49C7-A73B-F7DB13C32453}"/>
    <dgm:cxn modelId="{BB3044C1-2A3A-48AE-BB85-675112A469E7}" type="presParOf" srcId="{8411F4E2-0133-4BE4-BF86-59F19C36F422}" destId="{F1F2AE6A-3CDB-4F36-8B43-F1A91CF49AC6}" srcOrd="0" destOrd="0" presId="urn:microsoft.com/office/officeart/2009/3/layout/HorizontalOrganizationChart"/>
    <dgm:cxn modelId="{031F5327-BD24-4693-A55E-9D370E4CD18E}" type="presParOf" srcId="{F1F2AE6A-3CDB-4F36-8B43-F1A91CF49AC6}" destId="{5A2F5A92-7E22-43F7-96DB-8AC5E67E11CB}" srcOrd="0" destOrd="0" presId="urn:microsoft.com/office/officeart/2009/3/layout/HorizontalOrganizationChart"/>
    <dgm:cxn modelId="{42D7FFAA-0C73-4EA6-BFD8-149A7AC8518B}" type="presParOf" srcId="{5A2F5A92-7E22-43F7-96DB-8AC5E67E11CB}" destId="{1C947714-47E3-4670-8C36-6AC4AC079BE4}" srcOrd="0" destOrd="0" presId="urn:microsoft.com/office/officeart/2009/3/layout/HorizontalOrganizationChart"/>
    <dgm:cxn modelId="{E39DDF28-79C9-43A5-B080-F5356057AAEA}" type="presParOf" srcId="{5A2F5A92-7E22-43F7-96DB-8AC5E67E11CB}" destId="{60ACEB2A-4470-468C-A402-F057232BE439}" srcOrd="1" destOrd="0" presId="urn:microsoft.com/office/officeart/2009/3/layout/HorizontalOrganizationChart"/>
    <dgm:cxn modelId="{CB61BA30-0A62-4FB0-8549-4590E65AEB4C}" type="presParOf" srcId="{F1F2AE6A-3CDB-4F36-8B43-F1A91CF49AC6}" destId="{1E917D06-4E72-46DB-B114-51E4D0CF5B3F}" srcOrd="1" destOrd="0" presId="urn:microsoft.com/office/officeart/2009/3/layout/HorizontalOrganizationChart"/>
    <dgm:cxn modelId="{586252A9-0860-4FC3-A336-D60441694749}" type="presParOf" srcId="{1E917D06-4E72-46DB-B114-51E4D0CF5B3F}" destId="{B15E1C00-1B8D-4AE4-A803-B82762611C18}" srcOrd="0" destOrd="0" presId="urn:microsoft.com/office/officeart/2009/3/layout/HorizontalOrganizationChart"/>
    <dgm:cxn modelId="{09D3B6C2-D193-477E-9A56-A41142D14E72}" type="presParOf" srcId="{1E917D06-4E72-46DB-B114-51E4D0CF5B3F}" destId="{465853AD-30A2-4C17-BEE1-15CBA7648091}" srcOrd="1" destOrd="0" presId="urn:microsoft.com/office/officeart/2009/3/layout/HorizontalOrganizationChart"/>
    <dgm:cxn modelId="{FF649A0C-50E0-476C-AA93-F929B50AA0BA}" type="presParOf" srcId="{465853AD-30A2-4C17-BEE1-15CBA7648091}" destId="{9457DC41-1242-4A6C-A25F-CF022C2FA926}" srcOrd="0" destOrd="0" presId="urn:microsoft.com/office/officeart/2009/3/layout/HorizontalOrganizationChart"/>
    <dgm:cxn modelId="{4C09DEC9-E5DB-4EA9-8547-85ED3F7F074D}" type="presParOf" srcId="{9457DC41-1242-4A6C-A25F-CF022C2FA926}" destId="{C8DD3FB5-D1A7-434D-9AB6-77553146DA48}" srcOrd="0" destOrd="0" presId="urn:microsoft.com/office/officeart/2009/3/layout/HorizontalOrganizationChart"/>
    <dgm:cxn modelId="{6387446E-B917-4833-BB0D-8D4B305AE066}" type="presParOf" srcId="{9457DC41-1242-4A6C-A25F-CF022C2FA926}" destId="{D527FE59-018C-49C6-AFEF-CBEF510F8064}" srcOrd="1" destOrd="0" presId="urn:microsoft.com/office/officeart/2009/3/layout/HorizontalOrganizationChart"/>
    <dgm:cxn modelId="{A49256E6-7FD3-4736-B886-A2C369E28BB2}" type="presParOf" srcId="{465853AD-30A2-4C17-BEE1-15CBA7648091}" destId="{5718624F-6FEE-4A6B-9ECA-FB54D08E10B6}" srcOrd="1" destOrd="0" presId="urn:microsoft.com/office/officeart/2009/3/layout/HorizontalOrganizationChart"/>
    <dgm:cxn modelId="{8F61886C-CA80-49D3-A4CE-98B51FF90E39}" type="presParOf" srcId="{465853AD-30A2-4C17-BEE1-15CBA7648091}" destId="{53EB1786-C381-4581-85BF-C84C385894AF}" srcOrd="2" destOrd="0" presId="urn:microsoft.com/office/officeart/2009/3/layout/HorizontalOrganizationChart"/>
    <dgm:cxn modelId="{5058942F-E76D-473A-9479-57ABA1B4FB81}" type="presParOf" srcId="{1E917D06-4E72-46DB-B114-51E4D0CF5B3F}" destId="{421E5285-5EDD-497D-939F-0172726D72EE}" srcOrd="2" destOrd="0" presId="urn:microsoft.com/office/officeart/2009/3/layout/HorizontalOrganizationChart"/>
    <dgm:cxn modelId="{C6E2576F-8FE9-4F45-BCA5-4CC62E926D2B}" type="presParOf" srcId="{1E917D06-4E72-46DB-B114-51E4D0CF5B3F}" destId="{C40D8903-1209-4A28-ACF7-ACAF9B6D7501}" srcOrd="3" destOrd="0" presId="urn:microsoft.com/office/officeart/2009/3/layout/HorizontalOrganizationChart"/>
    <dgm:cxn modelId="{254CDA75-A6CE-4D4D-9EA5-868CEDD3F5AF}" type="presParOf" srcId="{C40D8903-1209-4A28-ACF7-ACAF9B6D7501}" destId="{1B78F221-B9A5-4770-BDAE-1E56AF5256CB}" srcOrd="0" destOrd="0" presId="urn:microsoft.com/office/officeart/2009/3/layout/HorizontalOrganizationChart"/>
    <dgm:cxn modelId="{20A4D3A6-45DA-4076-B1A9-C9F8BD16F3AB}" type="presParOf" srcId="{1B78F221-B9A5-4770-BDAE-1E56AF5256CB}" destId="{E290FACD-1C90-46E8-B12E-6A69FD41EF04}" srcOrd="0" destOrd="0" presId="urn:microsoft.com/office/officeart/2009/3/layout/HorizontalOrganizationChart"/>
    <dgm:cxn modelId="{6AD4E346-E396-4EDA-8D6D-20E15CEEB474}" type="presParOf" srcId="{1B78F221-B9A5-4770-BDAE-1E56AF5256CB}" destId="{1496F155-471B-4A0B-BBD7-4971B43A3FCB}" srcOrd="1" destOrd="0" presId="urn:microsoft.com/office/officeart/2009/3/layout/HorizontalOrganizationChart"/>
    <dgm:cxn modelId="{F4D19F71-1DBC-455C-865C-4C63FA7671EB}" type="presParOf" srcId="{C40D8903-1209-4A28-ACF7-ACAF9B6D7501}" destId="{8BE5DF5B-910F-41D1-854F-56C7D05BC5B3}" srcOrd="1" destOrd="0" presId="urn:microsoft.com/office/officeart/2009/3/layout/HorizontalOrganizationChart"/>
    <dgm:cxn modelId="{58DC4618-B576-480B-AFEA-5990BB913782}" type="presParOf" srcId="{C40D8903-1209-4A28-ACF7-ACAF9B6D7501}" destId="{32C07124-E5BE-4A54-A8B1-F869ECD0426D}" srcOrd="2" destOrd="0" presId="urn:microsoft.com/office/officeart/2009/3/layout/HorizontalOrganizationChart"/>
    <dgm:cxn modelId="{9EBF9B8A-B6D7-45E1-8CD0-1B81E4703D29}" type="presParOf" srcId="{1E917D06-4E72-46DB-B114-51E4D0CF5B3F}" destId="{1EB391F5-5BFE-401C-B899-3FE85FCC23FB}" srcOrd="4" destOrd="0" presId="urn:microsoft.com/office/officeart/2009/3/layout/HorizontalOrganizationChart"/>
    <dgm:cxn modelId="{EF794959-93EF-439A-A46F-875EE0EDA63D}" type="presParOf" srcId="{1E917D06-4E72-46DB-B114-51E4D0CF5B3F}" destId="{CAA61B2B-7A8C-4906-B3CF-75AD9BB29851}" srcOrd="5" destOrd="0" presId="urn:microsoft.com/office/officeart/2009/3/layout/HorizontalOrganizationChart"/>
    <dgm:cxn modelId="{03704E1C-6F53-4D35-9374-BFBFF774EA5F}" type="presParOf" srcId="{CAA61B2B-7A8C-4906-B3CF-75AD9BB29851}" destId="{FE875CC1-FB65-40A1-BB84-33193D9A11FC}" srcOrd="0" destOrd="0" presId="urn:microsoft.com/office/officeart/2009/3/layout/HorizontalOrganizationChart"/>
    <dgm:cxn modelId="{8993309C-8ED0-4C27-9CF7-DAE8EFA453A4}" type="presParOf" srcId="{FE875CC1-FB65-40A1-BB84-33193D9A11FC}" destId="{8667FC31-15C8-4C76-A950-954ADF82B5B8}" srcOrd="0" destOrd="0" presId="urn:microsoft.com/office/officeart/2009/3/layout/HorizontalOrganizationChart"/>
    <dgm:cxn modelId="{C61EECE0-2DEA-4A0D-B261-EA39C9949EDB}" type="presParOf" srcId="{FE875CC1-FB65-40A1-BB84-33193D9A11FC}" destId="{1296D59A-C8EA-4732-A5E7-F693CD32C8DA}" srcOrd="1" destOrd="0" presId="urn:microsoft.com/office/officeart/2009/3/layout/HorizontalOrganizationChart"/>
    <dgm:cxn modelId="{B99DAA69-1AB3-4E55-B459-9F7201C76011}" type="presParOf" srcId="{CAA61B2B-7A8C-4906-B3CF-75AD9BB29851}" destId="{8FE44BA0-7EA2-4369-8995-E4A7B347957D}" srcOrd="1" destOrd="0" presId="urn:microsoft.com/office/officeart/2009/3/layout/HorizontalOrganizationChart"/>
    <dgm:cxn modelId="{52E08ECC-ECFF-4490-9CBD-6140B0B13CAF}" type="presParOf" srcId="{CAA61B2B-7A8C-4906-B3CF-75AD9BB29851}" destId="{A8C700F2-92B2-49C6-8587-638F22D082C3}" srcOrd="2" destOrd="0" presId="urn:microsoft.com/office/officeart/2009/3/layout/HorizontalOrganizationChart"/>
    <dgm:cxn modelId="{B2E06D24-D181-4668-8441-9E8717DEF67A}" type="presParOf" srcId="{1E917D06-4E72-46DB-B114-51E4D0CF5B3F}" destId="{743166E0-3042-4293-86C0-38196D0667F7}" srcOrd="6" destOrd="0" presId="urn:microsoft.com/office/officeart/2009/3/layout/HorizontalOrganizationChart"/>
    <dgm:cxn modelId="{ED2472E8-36B2-4134-A29E-CC4992DA88FB}" type="presParOf" srcId="{1E917D06-4E72-46DB-B114-51E4D0CF5B3F}" destId="{AF7F2CAD-17F4-4B7E-8907-E8319DEB1E19}" srcOrd="7" destOrd="0" presId="urn:microsoft.com/office/officeart/2009/3/layout/HorizontalOrganizationChart"/>
    <dgm:cxn modelId="{A5AE67C2-438A-4C04-ADDE-BCCB9CC8A9E6}" type="presParOf" srcId="{AF7F2CAD-17F4-4B7E-8907-E8319DEB1E19}" destId="{8E0E96B3-6A68-49DD-8DFA-49D6403C03C4}" srcOrd="0" destOrd="0" presId="urn:microsoft.com/office/officeart/2009/3/layout/HorizontalOrganizationChart"/>
    <dgm:cxn modelId="{F5804702-6F15-4305-812E-6E03B590F576}" type="presParOf" srcId="{8E0E96B3-6A68-49DD-8DFA-49D6403C03C4}" destId="{365710EA-8E97-41D3-8998-1DBBD57FCEC6}" srcOrd="0" destOrd="0" presId="urn:microsoft.com/office/officeart/2009/3/layout/HorizontalOrganizationChart"/>
    <dgm:cxn modelId="{5D50DAB1-546C-4087-9B7F-C88E730A6FBB}" type="presParOf" srcId="{8E0E96B3-6A68-49DD-8DFA-49D6403C03C4}" destId="{17CAB1A9-F227-43E6-BD21-39A46F2C440F}" srcOrd="1" destOrd="0" presId="urn:microsoft.com/office/officeart/2009/3/layout/HorizontalOrganizationChart"/>
    <dgm:cxn modelId="{84B41E7B-3ABB-4EF3-AE55-D83381B0513A}" type="presParOf" srcId="{AF7F2CAD-17F4-4B7E-8907-E8319DEB1E19}" destId="{746263C0-C30C-4FB2-AAC1-4DE2E76BF22B}" srcOrd="1" destOrd="0" presId="urn:microsoft.com/office/officeart/2009/3/layout/HorizontalOrganizationChart"/>
    <dgm:cxn modelId="{B9F10A15-F652-4A97-AA46-9299BD234D16}" type="presParOf" srcId="{AF7F2CAD-17F4-4B7E-8907-E8319DEB1E19}" destId="{18C17D9D-0BCE-48A5-8735-F521F53659BB}" srcOrd="2" destOrd="0" presId="urn:microsoft.com/office/officeart/2009/3/layout/HorizontalOrganizationChart"/>
    <dgm:cxn modelId="{1EF5D1A7-BF1E-4953-8DAE-25F71C4D3858}" type="presParOf" srcId="{F1F2AE6A-3CDB-4F36-8B43-F1A91CF49AC6}" destId="{E62CEC14-EADB-4ACF-ADB1-D55F02DCD5B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166E0-3042-4293-86C0-38196D0667F7}">
      <dsp:nvSpPr>
        <dsp:cNvPr id="0" name=""/>
        <dsp:cNvSpPr/>
      </dsp:nvSpPr>
      <dsp:spPr>
        <a:xfrm>
          <a:off x="2118049" y="1962934"/>
          <a:ext cx="423154" cy="1364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577" y="0"/>
              </a:lnTo>
              <a:lnTo>
                <a:pt x="211577" y="1364674"/>
              </a:lnTo>
              <a:lnTo>
                <a:pt x="423154" y="136467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391F5-5BFE-401C-B899-3FE85FCC23FB}">
      <dsp:nvSpPr>
        <dsp:cNvPr id="0" name=""/>
        <dsp:cNvSpPr/>
      </dsp:nvSpPr>
      <dsp:spPr>
        <a:xfrm>
          <a:off x="2118049" y="1962934"/>
          <a:ext cx="423154" cy="454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577" y="0"/>
              </a:lnTo>
              <a:lnTo>
                <a:pt x="211577" y="454891"/>
              </a:lnTo>
              <a:lnTo>
                <a:pt x="423154" y="45489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E5285-5EDD-497D-939F-0172726D72EE}">
      <dsp:nvSpPr>
        <dsp:cNvPr id="0" name=""/>
        <dsp:cNvSpPr/>
      </dsp:nvSpPr>
      <dsp:spPr>
        <a:xfrm>
          <a:off x="2118049" y="1508042"/>
          <a:ext cx="423154" cy="454891"/>
        </a:xfrm>
        <a:custGeom>
          <a:avLst/>
          <a:gdLst/>
          <a:ahLst/>
          <a:cxnLst/>
          <a:rect l="0" t="0" r="0" b="0"/>
          <a:pathLst>
            <a:path>
              <a:moveTo>
                <a:pt x="0" y="454891"/>
              </a:moveTo>
              <a:lnTo>
                <a:pt x="211577" y="454891"/>
              </a:lnTo>
              <a:lnTo>
                <a:pt x="211577" y="0"/>
              </a:lnTo>
              <a:lnTo>
                <a:pt x="42315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E1C00-1B8D-4AE4-A803-B82762611C18}">
      <dsp:nvSpPr>
        <dsp:cNvPr id="0" name=""/>
        <dsp:cNvSpPr/>
      </dsp:nvSpPr>
      <dsp:spPr>
        <a:xfrm>
          <a:off x="2118049" y="598259"/>
          <a:ext cx="423154" cy="1364674"/>
        </a:xfrm>
        <a:custGeom>
          <a:avLst/>
          <a:gdLst/>
          <a:ahLst/>
          <a:cxnLst/>
          <a:rect l="0" t="0" r="0" b="0"/>
          <a:pathLst>
            <a:path>
              <a:moveTo>
                <a:pt x="0" y="1364674"/>
              </a:moveTo>
              <a:lnTo>
                <a:pt x="211577" y="1364674"/>
              </a:lnTo>
              <a:lnTo>
                <a:pt x="211577" y="0"/>
              </a:lnTo>
              <a:lnTo>
                <a:pt x="42315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47714-47E3-4670-8C36-6AC4AC079BE4}">
      <dsp:nvSpPr>
        <dsp:cNvPr id="0" name=""/>
        <dsp:cNvSpPr/>
      </dsp:nvSpPr>
      <dsp:spPr>
        <a:xfrm>
          <a:off x="2275" y="1640278"/>
          <a:ext cx="2115774" cy="6453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Planeación</a:t>
          </a:r>
          <a:endParaRPr lang="es-CO" sz="2200" kern="1200" dirty="0"/>
        </a:p>
      </dsp:txBody>
      <dsp:txXfrm>
        <a:off x="2275" y="1640278"/>
        <a:ext cx="2115774" cy="645311"/>
      </dsp:txXfrm>
    </dsp:sp>
    <dsp:sp modelId="{C8DD3FB5-D1A7-434D-9AB6-77553146DA48}">
      <dsp:nvSpPr>
        <dsp:cNvPr id="0" name=""/>
        <dsp:cNvSpPr/>
      </dsp:nvSpPr>
      <dsp:spPr>
        <a:xfrm>
          <a:off x="2541204" y="275603"/>
          <a:ext cx="2115774" cy="64531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Plan de Compras</a:t>
          </a:r>
          <a:endParaRPr lang="es-CO" sz="2200" kern="1200" dirty="0"/>
        </a:p>
      </dsp:txBody>
      <dsp:txXfrm>
        <a:off x="2541204" y="275603"/>
        <a:ext cx="2115774" cy="645311"/>
      </dsp:txXfrm>
    </dsp:sp>
    <dsp:sp modelId="{E290FACD-1C90-46E8-B12E-6A69FD41EF04}">
      <dsp:nvSpPr>
        <dsp:cNvPr id="0" name=""/>
        <dsp:cNvSpPr/>
      </dsp:nvSpPr>
      <dsp:spPr>
        <a:xfrm>
          <a:off x="2541204" y="1185386"/>
          <a:ext cx="2115774" cy="64531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Banco de Proyectos</a:t>
          </a:r>
          <a:endParaRPr lang="es-CO" sz="2200" kern="1200" dirty="0"/>
        </a:p>
      </dsp:txBody>
      <dsp:txXfrm>
        <a:off x="2541204" y="1185386"/>
        <a:ext cx="2115774" cy="645311"/>
      </dsp:txXfrm>
    </dsp:sp>
    <dsp:sp modelId="{8667FC31-15C8-4C76-A950-954ADF82B5B8}">
      <dsp:nvSpPr>
        <dsp:cNvPr id="0" name=""/>
        <dsp:cNvSpPr/>
      </dsp:nvSpPr>
      <dsp:spPr>
        <a:xfrm>
          <a:off x="2541204" y="2095169"/>
          <a:ext cx="2115774" cy="64531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POAI</a:t>
          </a:r>
          <a:endParaRPr lang="es-CO" sz="2200" kern="1200" dirty="0"/>
        </a:p>
      </dsp:txBody>
      <dsp:txXfrm>
        <a:off x="2541204" y="2095169"/>
        <a:ext cx="2115774" cy="645311"/>
      </dsp:txXfrm>
    </dsp:sp>
    <dsp:sp modelId="{365710EA-8E97-41D3-8998-1DBBD57FCEC6}">
      <dsp:nvSpPr>
        <dsp:cNvPr id="0" name=""/>
        <dsp:cNvSpPr/>
      </dsp:nvSpPr>
      <dsp:spPr>
        <a:xfrm>
          <a:off x="2541204" y="3004952"/>
          <a:ext cx="2115774" cy="64531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PAC</a:t>
          </a:r>
          <a:endParaRPr lang="es-CO" sz="2200" kern="1200" dirty="0"/>
        </a:p>
      </dsp:txBody>
      <dsp:txXfrm>
        <a:off x="2541204" y="3004952"/>
        <a:ext cx="2115774" cy="645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6A6D5-9C70-4FA5-9704-F438526C7B20}" type="datetimeFigureOut">
              <a:rPr lang="es-CO" smtClean="0"/>
              <a:t>26/11/2015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673CF-3160-4F6D-BFAE-E6820735C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047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606-38C5-45A2-8622-BDCDD7C4CDD8}" type="datetimeFigureOut">
              <a:rPr lang="es-CO" smtClean="0"/>
              <a:t>26/11/2015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5A65-5E49-4B42-85EB-32FA4BB45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78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606-38C5-45A2-8622-BDCDD7C4CDD8}" type="datetimeFigureOut">
              <a:rPr lang="es-CO" smtClean="0"/>
              <a:t>26/11/2015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5A65-5E49-4B42-85EB-32FA4BB45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013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606-38C5-45A2-8622-BDCDD7C4CDD8}" type="datetimeFigureOut">
              <a:rPr lang="es-CO" smtClean="0"/>
              <a:t>26/11/2015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5A65-5E49-4B42-85EB-32FA4BB45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1721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39763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1" y="6413500"/>
            <a:ext cx="5643033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17600" y="152400"/>
            <a:ext cx="10464800" cy="1143000"/>
          </a:xfrm>
        </p:spPr>
        <p:txBody>
          <a:bodyPr/>
          <a:lstStyle>
            <a:lvl1pPr>
              <a:defRPr b="0" i="0">
                <a:latin typeface="Helvetica Neue Light"/>
                <a:cs typeface="Helvetica Neue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7600" y="1676402"/>
            <a:ext cx="10464800" cy="4190999"/>
          </a:xfrm>
        </p:spPr>
        <p:txBody>
          <a:bodyPr/>
          <a:lstStyle>
            <a:lvl1pPr marL="438912" indent="-438912">
              <a:buClr>
                <a:schemeClr val="accent1"/>
              </a:buClr>
              <a:buFont typeface="Wingdings" charset="2"/>
              <a:buChar char="§"/>
              <a:defRPr b="0" i="0">
                <a:latin typeface="Helvetica Neue Light"/>
                <a:cs typeface="Helvetica Neue Light"/>
              </a:defRPr>
            </a:lvl1pPr>
            <a:lvl2pPr marL="742950" indent="-285750">
              <a:buClr>
                <a:srgbClr val="186635"/>
              </a:buClr>
              <a:buFont typeface="Arial"/>
              <a:buChar char="•"/>
              <a:defRPr b="0" i="0">
                <a:solidFill>
                  <a:srgbClr val="2E2F32"/>
                </a:solidFill>
                <a:latin typeface="Helvetica Neue Light"/>
                <a:cs typeface="Helvetica Neue Light"/>
              </a:defRPr>
            </a:lvl2pPr>
            <a:lvl3pPr>
              <a:buClr>
                <a:schemeClr val="accent1"/>
              </a:buClr>
              <a:defRPr b="0" i="0">
                <a:solidFill>
                  <a:srgbClr val="2E2F32"/>
                </a:solidFill>
                <a:latin typeface="Helvetica Neue Light"/>
                <a:cs typeface="Helvetica Neue Light"/>
              </a:defRPr>
            </a:lvl3pPr>
            <a:lvl4pPr marL="1600200">
              <a:defRPr b="0" i="0">
                <a:solidFill>
                  <a:srgbClr val="2E2F32"/>
                </a:solidFill>
                <a:latin typeface="Helvetica Neue Light"/>
                <a:cs typeface="Helvetica Neue Light"/>
              </a:defRPr>
            </a:lvl4pPr>
            <a:lvl5pPr>
              <a:defRPr b="0" i="0">
                <a:solidFill>
                  <a:srgbClr val="2E2F32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7BC68-2B19-47F7-9EBA-C80EACA1FF1B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E2F32">
                  <a:tint val="75000"/>
                </a:srgbClr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5962FF-2F73-49E4-B4FE-C61EBE13E0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4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606-38C5-45A2-8622-BDCDD7C4CDD8}" type="datetimeFigureOut">
              <a:rPr lang="es-CO" smtClean="0"/>
              <a:t>26/11/2015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5A65-5E49-4B42-85EB-32FA4BB45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190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606-38C5-45A2-8622-BDCDD7C4CDD8}" type="datetimeFigureOut">
              <a:rPr lang="es-CO" smtClean="0"/>
              <a:t>26/11/2015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5A65-5E49-4B42-85EB-32FA4BB45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408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606-38C5-45A2-8622-BDCDD7C4CDD8}" type="datetimeFigureOut">
              <a:rPr lang="es-CO" smtClean="0"/>
              <a:t>26/11/2015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5A65-5E49-4B42-85EB-32FA4BB45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661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606-38C5-45A2-8622-BDCDD7C4CDD8}" type="datetimeFigureOut">
              <a:rPr lang="es-CO" smtClean="0"/>
              <a:t>26/11/2015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5A65-5E49-4B42-85EB-32FA4BB45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231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606-38C5-45A2-8622-BDCDD7C4CDD8}" type="datetimeFigureOut">
              <a:rPr lang="es-CO" smtClean="0"/>
              <a:t>26/11/2015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5A65-5E49-4B42-85EB-32FA4BB45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704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606-38C5-45A2-8622-BDCDD7C4CDD8}" type="datetimeFigureOut">
              <a:rPr lang="es-CO" smtClean="0"/>
              <a:t>26/11/2015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5A65-5E49-4B42-85EB-32FA4BB45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244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606-38C5-45A2-8622-BDCDD7C4CDD8}" type="datetimeFigureOut">
              <a:rPr lang="es-CO" smtClean="0"/>
              <a:t>26/11/2015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5A65-5E49-4B42-85EB-32FA4BB45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17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D606-38C5-45A2-8622-BDCDD7C4CDD8}" type="datetimeFigureOut">
              <a:rPr lang="es-CO" smtClean="0"/>
              <a:t>26/11/2015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5A65-5E49-4B42-85EB-32FA4BB45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457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D606-38C5-45A2-8622-BDCDD7C4CDD8}" type="datetimeFigureOut">
              <a:rPr lang="es-CO" smtClean="0"/>
              <a:t>26/11/2015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15A65-5E49-4B42-85EB-32FA4BB45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985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3944700"/>
            <a:ext cx="12192000" cy="81136"/>
          </a:xfrm>
          <a:prstGeom prst="rect">
            <a:avLst/>
          </a:prstGeom>
          <a:solidFill>
            <a:srgbClr val="2268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CO" dirty="0"/>
          </a:p>
        </p:txBody>
      </p:sp>
      <p:pic>
        <p:nvPicPr>
          <p:cNvPr id="2052" name="Picture 4" descr="C:\Users\jlondonod\Downloads\LOGO MANA GOBER-01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23"/>
          <a:stretch/>
        </p:blipFill>
        <p:spPr bwMode="auto">
          <a:xfrm>
            <a:off x="9198074" y="1650256"/>
            <a:ext cx="2993927" cy="318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925537" y="3320560"/>
            <a:ext cx="7777656" cy="419181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defRPr/>
            </a:pPr>
            <a:r>
              <a:rPr lang="es-CO" sz="1600" b="1" dirty="0">
                <a:solidFill>
                  <a:srgbClr val="00B050"/>
                </a:solidFill>
                <a:latin typeface="Franklin Gothic Medium" panose="020B0603020102020204" pitchFamily="34" charset="0"/>
              </a:rPr>
              <a:t>GERENCIA DE SEGURIDAD ALIMENTARIA Y NUTRICIONAL DE ANTIOQUIA - MANÁ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50882" y="2259961"/>
            <a:ext cx="8326967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s-ES" sz="4300" b="1" dirty="0" smtClean="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Dirección </a:t>
            </a:r>
            <a:r>
              <a:rPr lang="es-ES" sz="4300" b="1" dirty="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rPr>
              <a:t>Administrativa y </a:t>
            </a:r>
            <a:r>
              <a:rPr lang="es-ES" sz="4300" b="1" dirty="0" smtClean="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es-ES" sz="4300" b="1" dirty="0" smtClean="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Financiera</a:t>
            </a:r>
            <a:endParaRPr lang="es-CO" sz="4300" b="1" dirty="0">
              <a:solidFill>
                <a:schemeClr val="accent6">
                  <a:lumMod val="50000"/>
                </a:schemeClr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82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9" y="0"/>
            <a:ext cx="12219010" cy="2606722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4691" y="188913"/>
            <a:ext cx="10074997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6 Redondear rectángulo de esquina sencilla"/>
          <p:cNvSpPr/>
          <p:nvPr/>
        </p:nvSpPr>
        <p:spPr>
          <a:xfrm>
            <a:off x="-27010" y="796042"/>
            <a:ext cx="3921279" cy="601471"/>
          </a:xfrm>
          <a:prstGeom prst="round1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2626" y="849832"/>
            <a:ext cx="254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400" b="1" dirty="0" smtClean="0">
                <a:solidFill>
                  <a:schemeClr val="bg1"/>
                </a:solidFill>
              </a:rPr>
              <a:t>Gestión Financiera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63529" y="5304530"/>
            <a:ext cx="1009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5">
                    <a:lumMod val="50000"/>
                  </a:schemeClr>
                </a:solidFill>
              </a:rPr>
              <a:t>Seguimiento a ejecución Plan de Desarrollo - enlace con la Dirección de Planeación </a:t>
            </a:r>
            <a:r>
              <a:rPr lang="es-CL" b="1" dirty="0" smtClean="0">
                <a:solidFill>
                  <a:schemeClr val="accent5">
                    <a:lumMod val="50000"/>
                  </a:schemeClr>
                </a:solidFill>
              </a:rPr>
              <a:t>Departamental</a:t>
            </a:r>
            <a:r>
              <a:rPr lang="es-CO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</a:rPr>
              <a:t>y</a:t>
            </a:r>
            <a:r>
              <a:rPr lang="es-CL" b="1" dirty="0" smtClean="0">
                <a:solidFill>
                  <a:schemeClr val="accent5">
                    <a:lumMod val="50000"/>
                  </a:schemeClr>
                </a:solidFill>
              </a:rPr>
              <a:t> rendición </a:t>
            </a:r>
            <a:r>
              <a:rPr lang="es-CL" b="1" dirty="0">
                <a:solidFill>
                  <a:schemeClr val="accent5">
                    <a:lumMod val="50000"/>
                  </a:schemeClr>
                </a:solidFill>
              </a:rPr>
              <a:t>de informes de </a:t>
            </a:r>
            <a:r>
              <a:rPr lang="es-CL" b="1" dirty="0" smtClean="0">
                <a:solidFill>
                  <a:schemeClr val="accent5">
                    <a:lumMod val="50000"/>
                  </a:schemeClr>
                </a:solidFill>
              </a:rPr>
              <a:t>gestión: </a:t>
            </a:r>
            <a:r>
              <a:rPr lang="es-ES" b="1" dirty="0" smtClean="0"/>
              <a:t>GESPROY - </a:t>
            </a:r>
            <a:r>
              <a:rPr lang="es-ES" b="1" dirty="0"/>
              <a:t>OMEGA - </a:t>
            </a:r>
            <a:r>
              <a:rPr lang="es-ES" b="1" dirty="0" smtClean="0"/>
              <a:t>SAP</a:t>
            </a:r>
            <a:endParaRPr lang="es-CO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20498" y="1557575"/>
            <a:ext cx="486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>
                <a:solidFill>
                  <a:schemeClr val="accent5">
                    <a:lumMod val="50000"/>
                  </a:schemeClr>
                </a:solidFill>
              </a:rPr>
              <a:t>Regalías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70700" y="4236458"/>
            <a:ext cx="10391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En el año 2015 la Gerencia formulo el proyecto “</a:t>
            </a:r>
            <a:r>
              <a:rPr lang="es-ES" sz="1600" dirty="0"/>
              <a:t>Implementación de estrategias de atención integral en salud y nutrición a niños, niñas, madres gestantes y lactantes del Departamento de Antioquia” por $20.000.000.000 el cual será  ejecutado en el 2016</a:t>
            </a:r>
            <a:endParaRPr lang="es-CO" sz="1600" dirty="0"/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528338"/>
              </p:ext>
            </p:extLst>
          </p:nvPr>
        </p:nvGraphicFramePr>
        <p:xfrm>
          <a:off x="582427" y="2157739"/>
          <a:ext cx="10368859" cy="1841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4628"/>
                <a:gridCol w="5351362"/>
                <a:gridCol w="2592869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CODIGO PROYECTO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NOMBRE PROYECTO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VALOR PROYECTO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2012003050005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Implementación de estrategias de atención integral a las familias en riesgo de inseguridad alimentaria y nutricional de todo el Departamento de Antioquia, Occidente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$10.895.500.000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2013003050001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Implementación de estrategias de atención y prevención integral a las familias en riesgo de inseguridad alimentaria y nutricional de todo el Departamento de Antioquia, Occidente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$29.446.900.000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432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TOTAL RECURSOS REGALIAS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$40.342.400.000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4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9" y="0"/>
            <a:ext cx="12219010" cy="2606722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4691" y="188913"/>
            <a:ext cx="10074997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6 Redondear rectángulo de esquina sencilla"/>
          <p:cNvSpPr/>
          <p:nvPr/>
        </p:nvSpPr>
        <p:spPr>
          <a:xfrm>
            <a:off x="-27010" y="796042"/>
            <a:ext cx="3921279" cy="601471"/>
          </a:xfrm>
          <a:prstGeom prst="round1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2626" y="849832"/>
            <a:ext cx="254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400" b="1" dirty="0" smtClean="0">
                <a:solidFill>
                  <a:schemeClr val="bg1"/>
                </a:solidFill>
              </a:rPr>
              <a:t>Gestión jurídica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0497" y="1500121"/>
            <a:ext cx="891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accent4">
                    <a:lumMod val="50000"/>
                  </a:schemeClr>
                </a:solidFill>
              </a:rPr>
              <a:t>Acompañamiento </a:t>
            </a:r>
            <a:r>
              <a:rPr lang="es-CO" b="1" dirty="0">
                <a:solidFill>
                  <a:schemeClr val="accent4">
                    <a:lumMod val="50000"/>
                  </a:schemeClr>
                </a:solidFill>
              </a:rPr>
              <a:t>jurídico en las etapas pre, contractual y postcontractual</a:t>
            </a:r>
          </a:p>
        </p:txBody>
      </p:sp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134141"/>
              </p:ext>
            </p:extLst>
          </p:nvPr>
        </p:nvGraphicFramePr>
        <p:xfrm>
          <a:off x="614977" y="2024028"/>
          <a:ext cx="10702068" cy="200088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77822"/>
                <a:gridCol w="2118718"/>
                <a:gridCol w="2154494"/>
                <a:gridCol w="1916769"/>
                <a:gridCol w="1650587"/>
                <a:gridCol w="1783678"/>
              </a:tblGrid>
              <a:tr h="36417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O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Estado de la contratación</a:t>
                      </a:r>
                      <a:endParaRPr kumimoji="0" lang="es-CL" altLang="es-C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44450" marR="44450" marT="0" marB="0" anchor="ctr"/>
                </a:tc>
              </a:tr>
              <a:tr h="495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Vigencia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Total de  contratos suscritos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Total de  contratos terminados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Total de  contratos liquidados 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Total contratos sin liquidar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Contratos en ejecución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2012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92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92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91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0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2013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138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135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133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2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3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2014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122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70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66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4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52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2015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60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22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16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6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38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Total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412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319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306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13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93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671816"/>
              </p:ext>
            </p:extLst>
          </p:nvPr>
        </p:nvGraphicFramePr>
        <p:xfrm>
          <a:off x="608922" y="4259939"/>
          <a:ext cx="10751154" cy="2482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4777"/>
                <a:gridCol w="1014909"/>
                <a:gridCol w="995557"/>
                <a:gridCol w="1165868"/>
                <a:gridCol w="935915"/>
                <a:gridCol w="1032734"/>
                <a:gridCol w="1258645"/>
                <a:gridCol w="1247887"/>
                <a:gridCol w="1183341"/>
                <a:gridCol w="731521"/>
              </a:tblGrid>
              <a:tr h="260977">
                <a:tc gridSpan="10">
                  <a:txBody>
                    <a:bodyPr/>
                    <a:lstStyle/>
                    <a:p>
                      <a:pPr marL="71755" marR="71755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Tipología de contratos</a:t>
                      </a:r>
                      <a:endParaRPr lang="es-CO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/>
                </a:tc>
                <a:tc h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/>
                </a:tc>
                <a:tc h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/>
                </a:tc>
                <a:tc h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/>
                </a:tc>
                <a:tc h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/>
                </a:tc>
                <a:tc h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/>
                </a:tc>
                <a:tc h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/>
                </a:tc>
                <a:tc h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/>
                </a:tc>
                <a:tc hMerge="1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/>
                </a:tc>
              </a:tr>
              <a:tr h="1080595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VIGENCIA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CONTRATOS DE PRESTACIÓN DE SERVICIOS </a:t>
                      </a:r>
                      <a:endParaRPr lang="es-CO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CONTRATOS DE SUMINISTRO </a:t>
                      </a:r>
                      <a:endParaRPr lang="es-CO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CONTRATOS DE CONSULTORÍA </a:t>
                      </a:r>
                      <a:endParaRPr lang="es-CO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CONTRATOS DE MANDATO </a:t>
                      </a:r>
                      <a:endParaRPr lang="es-CO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CONVENIOS INTERADVOS </a:t>
                      </a:r>
                      <a:endParaRPr lang="es-CO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CONVENIOS DE ASOCIACIÓN CON ENTIDADES SIN ANIMO DE LUCRO</a:t>
                      </a:r>
                      <a:endParaRPr lang="es-CO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COOPERACIÓN INTERNACIONAL</a:t>
                      </a:r>
                      <a:endParaRPr lang="es-CO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CONTRATOS DE COMPRAVENTA </a:t>
                      </a:r>
                      <a:endParaRPr lang="es-CO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TOTAL</a:t>
                      </a:r>
                      <a:endParaRPr lang="es-CO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48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2012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67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17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92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48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2013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80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44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138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48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2014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24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8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83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122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48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2015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45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6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60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4898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TOTAL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412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9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9" y="0"/>
            <a:ext cx="12219010" cy="2606722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4691" y="188913"/>
            <a:ext cx="10074997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6 Redondear rectángulo de esquina sencilla"/>
          <p:cNvSpPr/>
          <p:nvPr/>
        </p:nvSpPr>
        <p:spPr>
          <a:xfrm>
            <a:off x="-27010" y="796042"/>
            <a:ext cx="3921279" cy="601471"/>
          </a:xfrm>
          <a:prstGeom prst="round1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2626" y="849832"/>
            <a:ext cx="254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400" b="1" dirty="0" smtClean="0">
                <a:solidFill>
                  <a:schemeClr val="bg1"/>
                </a:solidFill>
              </a:rPr>
              <a:t>Gestión jurídica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92626" y="1500121"/>
            <a:ext cx="874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accent4">
                    <a:lumMod val="50000"/>
                  </a:schemeClr>
                </a:solidFill>
              </a:rPr>
              <a:t>Acompañamiento </a:t>
            </a:r>
            <a:r>
              <a:rPr lang="es-CO" b="1" dirty="0">
                <a:solidFill>
                  <a:schemeClr val="accent4">
                    <a:lumMod val="50000"/>
                  </a:schemeClr>
                </a:solidFill>
              </a:rPr>
              <a:t>jurídico en las etapas pre, contractual y postcontractual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88586"/>
              </p:ext>
            </p:extLst>
          </p:nvPr>
        </p:nvGraphicFramePr>
        <p:xfrm>
          <a:off x="606558" y="2152624"/>
          <a:ext cx="10540012" cy="2472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038"/>
                <a:gridCol w="893254"/>
                <a:gridCol w="935836"/>
                <a:gridCol w="935836"/>
                <a:gridCol w="881641"/>
                <a:gridCol w="821638"/>
                <a:gridCol w="993903"/>
                <a:gridCol w="1796510"/>
                <a:gridCol w="1021624"/>
                <a:gridCol w="1089732"/>
              </a:tblGrid>
              <a:tr h="418452">
                <a:tc gridSpan="10">
                  <a:txBody>
                    <a:bodyPr/>
                    <a:lstStyle/>
                    <a:p>
                      <a:pPr algn="ctr"/>
                      <a:r>
                        <a:rPr lang="es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Contratos por modalidad</a:t>
                      </a:r>
                      <a:endParaRPr lang="es-CO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MODALIDAD DE SELECCIÓN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Licitación Pública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Selección abreviada - Menor cuantía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Selección abreviada - Subasta inversa 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Concurso de Méritos 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Mínima Cuantía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Convenios Inter. </a:t>
                      </a:r>
                      <a:r>
                        <a:rPr lang="es-ES" sz="1400" b="1" dirty="0" err="1" smtClean="0">
                          <a:solidFill>
                            <a:schemeClr val="bg1"/>
                          </a:solidFill>
                          <a:effectLst/>
                        </a:rPr>
                        <a:t>Adtvos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Convenios - Sin ánimo de lucro y de Cooperación Internacional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Contratación Directa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AÑO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2012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17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71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92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2013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44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79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138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2014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83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15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122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2015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6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44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60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TOTAL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18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150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209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412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3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9" y="0"/>
            <a:ext cx="12219010" cy="2606722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4691" y="188913"/>
            <a:ext cx="10074997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6 Redondear rectángulo de esquina sencilla"/>
          <p:cNvSpPr/>
          <p:nvPr/>
        </p:nvSpPr>
        <p:spPr>
          <a:xfrm>
            <a:off x="-27010" y="796042"/>
            <a:ext cx="3921279" cy="601471"/>
          </a:xfrm>
          <a:prstGeom prst="round1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2626" y="849832"/>
            <a:ext cx="254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400" b="1" dirty="0" smtClean="0">
                <a:solidFill>
                  <a:schemeClr val="bg1"/>
                </a:solidFill>
              </a:rPr>
              <a:t>Gestión jurídica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0497" y="1500121"/>
            <a:ext cx="891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accent4">
                    <a:lumMod val="50000"/>
                  </a:schemeClr>
                </a:solidFill>
              </a:rPr>
              <a:t>Demandas</a:t>
            </a:r>
            <a:endParaRPr lang="es-CO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356242"/>
              </p:ext>
            </p:extLst>
          </p:nvPr>
        </p:nvGraphicFramePr>
        <p:xfrm>
          <a:off x="563528" y="2004294"/>
          <a:ext cx="10515599" cy="2967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1666"/>
                <a:gridCol w="4230220"/>
                <a:gridCol w="1821666"/>
                <a:gridCol w="2642047"/>
              </a:tblGrid>
              <a:tr h="868672">
                <a:tc>
                  <a:txBody>
                    <a:bodyPr/>
                    <a:lstStyle/>
                    <a:p>
                      <a:pPr marL="421005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400" i="0" dirty="0">
                          <a:solidFill>
                            <a:schemeClr val="bg1"/>
                          </a:solidFill>
                          <a:effectLst/>
                        </a:rPr>
                        <a:t>NUMERO DE PROCESO DE CONTRATACIÓN Y/O CONTRATO</a:t>
                      </a:r>
                      <a:endParaRPr lang="es-CO" sz="1400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i="0" dirty="0">
                          <a:solidFill>
                            <a:schemeClr val="bg1"/>
                          </a:solidFill>
                          <a:effectLst/>
                        </a:rPr>
                        <a:t>OBJETO</a:t>
                      </a:r>
                      <a:endParaRPr lang="es-CO" sz="1400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i="0" dirty="0">
                          <a:solidFill>
                            <a:schemeClr val="bg1"/>
                          </a:solidFill>
                          <a:effectLst/>
                        </a:rPr>
                        <a:t>PROYECTO</a:t>
                      </a:r>
                      <a:endParaRPr lang="es-CO" sz="1400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i="0" dirty="0">
                          <a:solidFill>
                            <a:schemeClr val="bg1"/>
                          </a:solidFill>
                          <a:effectLst/>
                        </a:rPr>
                        <a:t>OBJETO DE LA RECLAMACIÓN</a:t>
                      </a:r>
                      <a:endParaRPr lang="es-CO" sz="1400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868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2681</a:t>
                      </a:r>
                      <a:endParaRPr lang="es-CO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Construcción y desarrollo de una estrategia educativa para fortalecer los procesos pedagógicos del programa Antioquia con Seguridad Alimentaria y Nutricional, a través de la Red Virtual. Construyendo con MANÁ.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PROYECTOS PEDAGOGICOS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NULIDAD DEL ACTA ADMINISTRATIVO DEL ACTO DE ADJUDICACIÓN DEL PROCESO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88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2012SS390018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Implementar la estrategia de complementación alimentaria para la población escolar con matricula oficial de los grados preescolar y primaria con el fin de mejorar sus niveles de seguridad alimentaria y nutricional.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PAE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Liquidación judicial del contrato 2012SS390018</a:t>
                      </a:r>
                      <a:endParaRPr lang="es-CO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520497" y="5159197"/>
            <a:ext cx="2946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b="1" dirty="0">
                <a:solidFill>
                  <a:schemeClr val="accent4">
                    <a:lumMod val="50000"/>
                  </a:schemeClr>
                </a:solidFill>
              </a:rPr>
              <a:t>Publicidad de la contratación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20497" y="5576096"/>
            <a:ext cx="10796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b="1" dirty="0"/>
              <a:t>COLOMBIA COMPRA </a:t>
            </a:r>
            <a:r>
              <a:rPr lang="es-ES" dirty="0" smtClean="0"/>
              <a:t>(</a:t>
            </a:r>
            <a:r>
              <a:rPr lang="es-ES" dirty="0"/>
              <a:t>www.colombiacompra.gov.co</a:t>
            </a:r>
            <a:r>
              <a:rPr lang="es-ES" dirty="0" smtClean="0"/>
              <a:t>)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GESTION TRANSPARENTE </a:t>
            </a:r>
            <a:r>
              <a:rPr lang="es-ES" dirty="0" smtClean="0"/>
              <a:t>(www.gestiontransparente.gov.co)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27544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010" cy="2606722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4691" y="188913"/>
            <a:ext cx="10074997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6 Redondear rectángulo de esquina sencilla"/>
          <p:cNvSpPr/>
          <p:nvPr/>
        </p:nvSpPr>
        <p:spPr>
          <a:xfrm>
            <a:off x="3636085" y="796042"/>
            <a:ext cx="4407051" cy="601471"/>
          </a:xfrm>
          <a:prstGeom prst="round1Rect">
            <a:avLst/>
          </a:prstGeom>
          <a:solidFill>
            <a:srgbClr val="324D1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44067" y="849832"/>
            <a:ext cx="3991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2400" b="1" dirty="0" smtClean="0">
                <a:solidFill>
                  <a:schemeClr val="bg1"/>
                </a:solidFill>
              </a:rPr>
              <a:t>Continuidad de las estrategias</a:t>
            </a:r>
            <a:endParaRPr lang="es-CO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69418"/>
              </p:ext>
            </p:extLst>
          </p:nvPr>
        </p:nvGraphicFramePr>
        <p:xfrm>
          <a:off x="566214" y="1674029"/>
          <a:ext cx="2779413" cy="46932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1400"/>
                <a:gridCol w="1768013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/>
                        <a:t>Maná Infantil</a:t>
                      </a:r>
                      <a:endParaRPr lang="es-CO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Contrato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2014SS390002</a:t>
                      </a:r>
                      <a:endParaRPr lang="es-C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Objeto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Suministrar el complemento alimentario para los niños y niñas entre seis (6) meses y cinco (5) años once (11) meses y veintinueve (29) días de edad.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Contratista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Cooperativa</a:t>
                      </a:r>
                      <a:r>
                        <a:rPr lang="es-CO" sz="1200" baseline="0" dirty="0" smtClean="0"/>
                        <a:t> </a:t>
                      </a:r>
                      <a:r>
                        <a:rPr lang="es-CO" sz="1200" baseline="0" dirty="0" err="1" smtClean="0"/>
                        <a:t>Colanta</a:t>
                      </a:r>
                      <a:r>
                        <a:rPr lang="es-CO" sz="1200" baseline="0" dirty="0" smtClean="0"/>
                        <a:t> LTDA</a:t>
                      </a:r>
                      <a:endParaRPr lang="es-C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Valor Inicial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$48,022,245,522 incluido IVA</a:t>
                      </a:r>
                      <a:endParaRPr lang="es-C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Adición</a:t>
                      </a:r>
                      <a:r>
                        <a:rPr lang="es-CO" sz="1200" baseline="0" dirty="0" smtClean="0"/>
                        <a:t> 1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$874,970,948 (1,82%)</a:t>
                      </a:r>
                      <a:endParaRPr lang="es-C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Adición 2 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$3,779,999,782 (7,78%)</a:t>
                      </a:r>
                      <a:endParaRPr lang="es-C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Plazo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Hasta el 22 de diciembre</a:t>
                      </a:r>
                      <a:r>
                        <a:rPr lang="es-CO" sz="1200" baseline="0" dirty="0" smtClean="0"/>
                        <a:t> 2015</a:t>
                      </a:r>
                    </a:p>
                    <a:p>
                      <a:pPr algn="l"/>
                      <a:r>
                        <a:rPr lang="es-CO" sz="1200" baseline="0" dirty="0" smtClean="0"/>
                        <a:t>Nota: Se garantizará 41 días de atención en el 2016</a:t>
                      </a:r>
                      <a:endParaRPr lang="es-CO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857955"/>
              </p:ext>
            </p:extLst>
          </p:nvPr>
        </p:nvGraphicFramePr>
        <p:xfrm>
          <a:off x="3403600" y="1674031"/>
          <a:ext cx="4718424" cy="4703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765"/>
                <a:gridCol w="3388659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 smtClean="0">
                          <a:solidFill>
                            <a:schemeClr val="bg1"/>
                          </a:solidFill>
                        </a:rPr>
                        <a:t>Maná Escolar (PAE)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Contrato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4600003716</a:t>
                      </a:r>
                      <a:endParaRPr lang="es-C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Objeto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Suministrar víveres para la preparación de raciones alimentarias del programa de alimentación escolar –PAE en Antioquia.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Contratista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NOEL RODRIGUEZ CUBIDES</a:t>
                      </a:r>
                      <a:endParaRPr lang="es-CO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Valor Inicial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$15.406.033.650</a:t>
                      </a:r>
                      <a:endParaRPr lang="es-C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Adición</a:t>
                      </a:r>
                      <a:r>
                        <a:rPr lang="es-CO" sz="1200" baseline="0" dirty="0" smtClean="0"/>
                        <a:t> 1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$130.089.702</a:t>
                      </a:r>
                      <a:endParaRPr lang="es-C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Adición 2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/>
                        <a:t>*jornada única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$558.747.000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Adición 3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$70.126.632</a:t>
                      </a:r>
                      <a:endParaRPr lang="es-C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/>
                        <a:t>Adición 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/>
                        <a:t>*incorporar los descentralizados 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$239.104.228</a:t>
                      </a:r>
                      <a:endParaRPr lang="es-C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/>
                        <a:t>Adición 5</a:t>
                      </a:r>
                    </a:p>
                    <a:p>
                      <a:pPr algn="l"/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$5,567,650,069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/>
                        <a:t>Nota:</a:t>
                      </a:r>
                      <a:r>
                        <a:rPr lang="es-CO" sz="1200" baseline="0" dirty="0" smtClean="0"/>
                        <a:t> Se garantizará la atención de 15 días calendario escolar en  2016 (hasta 5 de febrero)</a:t>
                      </a:r>
                      <a:endParaRPr lang="es-CO" sz="1200" dirty="0" smtClean="0"/>
                    </a:p>
                    <a:p>
                      <a:pPr algn="l"/>
                      <a:endParaRPr lang="es-CO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954000"/>
              </p:ext>
            </p:extLst>
          </p:nvPr>
        </p:nvGraphicFramePr>
        <p:xfrm>
          <a:off x="8197940" y="1674029"/>
          <a:ext cx="3114936" cy="46837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57468"/>
                <a:gridCol w="1557468"/>
              </a:tblGrid>
              <a:tr h="65363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/>
                        <a:t>Centros de Recuperación Nutricional</a:t>
                      </a:r>
                      <a:endParaRPr lang="es-CO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8694"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Contrato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26 contratos</a:t>
                      </a:r>
                      <a:endParaRPr lang="es-CO" sz="1200" dirty="0"/>
                    </a:p>
                  </a:txBody>
                  <a:tcPr/>
                </a:tc>
              </a:tr>
              <a:tr h="1503751"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Objeto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 smtClean="0">
                          <a:effectLst/>
                        </a:rPr>
                        <a:t>Prestar</a:t>
                      </a:r>
                      <a:r>
                        <a:rPr lang="es-CO" sz="1200" u="none" strike="noStrike" baseline="0" dirty="0" smtClean="0">
                          <a:effectLst/>
                        </a:rPr>
                        <a:t> el servicio de atención para recuperación nutricional, a los niños y niñas en condición de desnutrición y a madres gestantes y lactantes con bajo peso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66883"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Contratista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E.S.E</a:t>
                      </a:r>
                      <a:r>
                        <a:rPr lang="es-CO" sz="1200" baseline="0" dirty="0" smtClean="0"/>
                        <a:t> Hospital de cada municipio</a:t>
                      </a:r>
                      <a:endParaRPr lang="es-CO" sz="1200" dirty="0"/>
                    </a:p>
                  </a:txBody>
                  <a:tcPr/>
                </a:tc>
              </a:tr>
              <a:tr h="466883"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Adición 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Hasta</a:t>
                      </a:r>
                      <a:r>
                        <a:rPr lang="es-CO" sz="1200" baseline="0" dirty="0" smtClean="0"/>
                        <a:t> el 50 % de cada contrato</a:t>
                      </a:r>
                      <a:endParaRPr lang="es-CO" sz="1200" dirty="0"/>
                    </a:p>
                  </a:txBody>
                  <a:tcPr/>
                </a:tc>
              </a:tr>
              <a:tr h="1213895"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Nota: 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 smtClean="0"/>
                        <a:t>Se requiere reserva presupuestal</a:t>
                      </a:r>
                      <a:r>
                        <a:rPr lang="es-CO" sz="1200" baseline="0" dirty="0" smtClean="0"/>
                        <a:t> para garantizar el pago del servicio prestado hasta el 31 de diciembre del 2015</a:t>
                      </a:r>
                      <a:endParaRPr lang="es-CO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304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5733826" y="3861994"/>
            <a:ext cx="4303059" cy="18718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Rectángulo"/>
          <p:cNvSpPr/>
          <p:nvPr/>
        </p:nvSpPr>
        <p:spPr>
          <a:xfrm>
            <a:off x="5733826" y="2291379"/>
            <a:ext cx="4303059" cy="1477328"/>
          </a:xfrm>
          <a:prstGeom prst="rect">
            <a:avLst/>
          </a:prstGeom>
          <a:solidFill>
            <a:srgbClr val="324D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010" cy="2606722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24691" y="188913"/>
            <a:ext cx="10074997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5 Redondear rectángulo de esquina sencilla"/>
          <p:cNvSpPr/>
          <p:nvPr/>
        </p:nvSpPr>
        <p:spPr>
          <a:xfrm>
            <a:off x="3636085" y="796042"/>
            <a:ext cx="4407051" cy="601471"/>
          </a:xfrm>
          <a:prstGeom prst="round1Rect">
            <a:avLst/>
          </a:prstGeom>
          <a:solidFill>
            <a:srgbClr val="324D1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44067" y="849832"/>
            <a:ext cx="3991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2400" b="1" dirty="0" smtClean="0">
                <a:solidFill>
                  <a:schemeClr val="bg1"/>
                </a:solidFill>
              </a:rPr>
              <a:t>Nos fortalecimos y es clave: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839610" y="2291379"/>
            <a:ext cx="2541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bg1"/>
                </a:solidFill>
              </a:rPr>
              <a:t>Talento humano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bg1"/>
                </a:solidFill>
              </a:rPr>
              <a:t>Instalaciones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bg1"/>
                </a:solidFill>
              </a:rPr>
              <a:t>Archivo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bg1"/>
                </a:solidFill>
              </a:rPr>
              <a:t>Equipos y licencias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bg1"/>
                </a:solidFill>
              </a:rPr>
              <a:t>Inventarios</a:t>
            </a: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4060132097"/>
              </p:ext>
            </p:extLst>
          </p:nvPr>
        </p:nvGraphicFramePr>
        <p:xfrm>
          <a:off x="568963" y="2012353"/>
          <a:ext cx="4659254" cy="3925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5839610" y="4045552"/>
            <a:ext cx="4197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bg1"/>
                </a:solidFill>
              </a:rPr>
              <a:t>Regalías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bg1"/>
                </a:solidFill>
              </a:rPr>
              <a:t>Interventorías y apoyo a la supervisión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bg1"/>
                </a:solidFill>
              </a:rPr>
              <a:t>Publicidad de la contratación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bg1"/>
                </a:solidFill>
              </a:rPr>
              <a:t>Estandarización de la información y bases de datos</a:t>
            </a:r>
          </a:p>
        </p:txBody>
      </p:sp>
    </p:spTree>
    <p:extLst>
      <p:ext uri="{BB962C8B-B14F-4D97-AF65-F5344CB8AC3E}">
        <p14:creationId xmlns:p14="http://schemas.microsoft.com/office/powerpoint/2010/main" val="3467001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9" y="0"/>
            <a:ext cx="12219010" cy="2606722"/>
          </a:xfrm>
          <a:prstGeom prst="rect">
            <a:avLst/>
          </a:prstGeom>
        </p:spPr>
      </p:pic>
      <p:sp>
        <p:nvSpPr>
          <p:cNvPr id="8196" name="1 Título"/>
          <p:cNvSpPr>
            <a:spLocks noGrp="1"/>
          </p:cNvSpPr>
          <p:nvPr>
            <p:ph type="title"/>
          </p:nvPr>
        </p:nvSpPr>
        <p:spPr>
          <a:xfrm>
            <a:off x="124691" y="188913"/>
            <a:ext cx="10074997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9 Redondear rectángulo de esquina sencilla"/>
          <p:cNvSpPr/>
          <p:nvPr/>
        </p:nvSpPr>
        <p:spPr>
          <a:xfrm>
            <a:off x="2402772" y="660646"/>
            <a:ext cx="7311384" cy="592540"/>
          </a:xfrm>
          <a:prstGeom prst="round1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Redondear rectángulo de esquina sencilla"/>
          <p:cNvSpPr/>
          <p:nvPr/>
        </p:nvSpPr>
        <p:spPr>
          <a:xfrm>
            <a:off x="595804" y="1748967"/>
            <a:ext cx="1796210" cy="369332"/>
          </a:xfrm>
          <a:prstGeom prst="round1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3 Redondear rectángulo de esquina sencilla"/>
          <p:cNvSpPr/>
          <p:nvPr/>
        </p:nvSpPr>
        <p:spPr>
          <a:xfrm>
            <a:off x="4167477" y="1748967"/>
            <a:ext cx="1344389" cy="369332"/>
          </a:xfrm>
          <a:prstGeom prst="round1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15 Redondear rectángulo de esquina sencilla"/>
          <p:cNvSpPr/>
          <p:nvPr/>
        </p:nvSpPr>
        <p:spPr>
          <a:xfrm>
            <a:off x="8175802" y="1748967"/>
            <a:ext cx="1126553" cy="369332"/>
          </a:xfrm>
          <a:prstGeom prst="round1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92626" y="1748967"/>
            <a:ext cx="158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Administrativa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264299" y="1748967"/>
            <a:ext cx="1165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Financiera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294450" y="1748967"/>
            <a:ext cx="91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CO" b="1" dirty="0">
                <a:solidFill>
                  <a:schemeClr val="bg1"/>
                </a:solidFill>
              </a:rPr>
              <a:t>J</a:t>
            </a:r>
            <a:r>
              <a:rPr lang="es-CO" b="1" dirty="0" smtClean="0">
                <a:solidFill>
                  <a:schemeClr val="bg1"/>
                </a:solidFill>
              </a:rPr>
              <a:t>urídica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20498" y="2258906"/>
            <a:ext cx="32696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1 Profesional Universitaria</a:t>
            </a:r>
          </a:p>
          <a:p>
            <a:r>
              <a:rPr lang="es-CO" dirty="0" err="1" smtClean="0">
                <a:solidFill>
                  <a:schemeClr val="accent6">
                    <a:lumMod val="50000"/>
                  </a:schemeClr>
                </a:solidFill>
              </a:rPr>
              <a:t>Hellen</a:t>
            </a:r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 Jaramillo (temporal)</a:t>
            </a:r>
          </a:p>
          <a:p>
            <a:endParaRPr lang="es-CO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1 Secretaria</a:t>
            </a:r>
          </a:p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Olga Restrepo – Auxiliar (UPB)</a:t>
            </a:r>
          </a:p>
          <a:p>
            <a:endParaRPr lang="es-CO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4 Gestión Documental</a:t>
            </a:r>
          </a:p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Andrés González </a:t>
            </a:r>
            <a:r>
              <a:rPr lang="es-CO" dirty="0">
                <a:solidFill>
                  <a:schemeClr val="accent6">
                    <a:lumMod val="50000"/>
                  </a:schemeClr>
                </a:solidFill>
              </a:rPr>
              <a:t>– Auxiliar </a:t>
            </a:r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s-CO" dirty="0">
                <a:solidFill>
                  <a:schemeClr val="accent6">
                    <a:lumMod val="50000"/>
                  </a:schemeClr>
                </a:solidFill>
              </a:rPr>
              <a:t>UPB</a:t>
            </a:r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Yuliana Cano </a:t>
            </a:r>
            <a:r>
              <a:rPr lang="es-CO" dirty="0">
                <a:solidFill>
                  <a:schemeClr val="accent6">
                    <a:lumMod val="50000"/>
                  </a:schemeClr>
                </a:solidFill>
              </a:rPr>
              <a:t>– Auxiliar </a:t>
            </a:r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s-CO" dirty="0">
                <a:solidFill>
                  <a:schemeClr val="accent6">
                    <a:lumMod val="50000"/>
                  </a:schemeClr>
                </a:solidFill>
              </a:rPr>
              <a:t>UPB</a:t>
            </a:r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Davidson Cataño </a:t>
            </a:r>
            <a:r>
              <a:rPr lang="es-CO" dirty="0">
                <a:solidFill>
                  <a:schemeClr val="accent6">
                    <a:lumMod val="50000"/>
                  </a:schemeClr>
                </a:solidFill>
              </a:rPr>
              <a:t>– Auxiliar </a:t>
            </a:r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s-CO" dirty="0">
                <a:solidFill>
                  <a:schemeClr val="accent6">
                    <a:lumMod val="50000"/>
                  </a:schemeClr>
                </a:solidFill>
              </a:rPr>
              <a:t>UPB</a:t>
            </a:r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Juan José Lara – Técnico (UPB)</a:t>
            </a:r>
          </a:p>
          <a:p>
            <a:endParaRPr lang="es-CO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023446" y="2258906"/>
            <a:ext cx="38206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2 Enlaces</a:t>
            </a:r>
          </a:p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Carolina Toro – Prof. Univ. (temporal)</a:t>
            </a:r>
          </a:p>
          <a:p>
            <a:r>
              <a:rPr lang="es-CO" dirty="0" err="1" smtClean="0">
                <a:solidFill>
                  <a:schemeClr val="accent6">
                    <a:lumMod val="50000"/>
                  </a:schemeClr>
                </a:solidFill>
              </a:rPr>
              <a:t>Yolima</a:t>
            </a:r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 Carvajal </a:t>
            </a:r>
            <a:r>
              <a:rPr lang="es-CO" dirty="0">
                <a:solidFill>
                  <a:schemeClr val="accent6">
                    <a:lumMod val="50000"/>
                  </a:schemeClr>
                </a:solidFill>
              </a:rPr>
              <a:t>– Prof. Univ. </a:t>
            </a:r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(encargo)</a:t>
            </a:r>
          </a:p>
          <a:p>
            <a:endParaRPr lang="es-CO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2 </a:t>
            </a:r>
            <a:r>
              <a:rPr lang="es-CO" b="1" dirty="0">
                <a:solidFill>
                  <a:schemeClr val="accent6">
                    <a:lumMod val="50000"/>
                  </a:schemeClr>
                </a:solidFill>
              </a:rPr>
              <a:t>Gestión de Pagos</a:t>
            </a:r>
          </a:p>
          <a:p>
            <a:r>
              <a:rPr lang="es-CO" dirty="0" err="1">
                <a:solidFill>
                  <a:schemeClr val="accent6">
                    <a:lumMod val="50000"/>
                  </a:schemeClr>
                </a:solidFill>
              </a:rPr>
              <a:t>Megui</a:t>
            </a:r>
            <a:r>
              <a:rPr lang="es-CO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Alfonso </a:t>
            </a:r>
            <a:r>
              <a:rPr lang="es-CO" dirty="0">
                <a:solidFill>
                  <a:schemeClr val="accent6">
                    <a:lumMod val="50000"/>
                  </a:schemeClr>
                </a:solidFill>
              </a:rPr>
              <a:t>– Prof. Univ. (temporal)</a:t>
            </a:r>
          </a:p>
          <a:p>
            <a:r>
              <a:rPr lang="es-CO" dirty="0" err="1" smtClean="0">
                <a:solidFill>
                  <a:schemeClr val="accent6">
                    <a:lumMod val="50000"/>
                  </a:schemeClr>
                </a:solidFill>
              </a:rPr>
              <a:t>Nohemy</a:t>
            </a:r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 Arboleda – Técnico (UPB)</a:t>
            </a:r>
          </a:p>
          <a:p>
            <a:endParaRPr lang="es-CO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3 Logísticos</a:t>
            </a:r>
          </a:p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John Osorio </a:t>
            </a:r>
            <a:r>
              <a:rPr lang="es-CO" dirty="0">
                <a:solidFill>
                  <a:schemeClr val="accent6">
                    <a:lumMod val="50000"/>
                  </a:schemeClr>
                </a:solidFill>
              </a:rPr>
              <a:t>– Prof. Univ. (temporal</a:t>
            </a:r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Luisa Gaviria </a:t>
            </a:r>
            <a:r>
              <a:rPr lang="es-CO" dirty="0">
                <a:solidFill>
                  <a:schemeClr val="accent6">
                    <a:lumMod val="50000"/>
                  </a:schemeClr>
                </a:solidFill>
              </a:rPr>
              <a:t>– Prof. Univ. </a:t>
            </a:r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(UPB)</a:t>
            </a:r>
          </a:p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Natalia </a:t>
            </a:r>
            <a:r>
              <a:rPr lang="es-CO" dirty="0" err="1" smtClean="0">
                <a:solidFill>
                  <a:schemeClr val="accent6">
                    <a:lumMod val="50000"/>
                  </a:schemeClr>
                </a:solidFill>
              </a:rPr>
              <a:t>Atehortua</a:t>
            </a:r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CO" dirty="0">
                <a:solidFill>
                  <a:schemeClr val="accent6">
                    <a:lumMod val="50000"/>
                  </a:schemeClr>
                </a:solidFill>
              </a:rPr>
              <a:t>– Técnico (UPB)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8079084" y="2258906"/>
            <a:ext cx="366741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5 Abogados </a:t>
            </a:r>
          </a:p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Complementación Alimentaria</a:t>
            </a:r>
          </a:p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PAE:</a:t>
            </a:r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 	 Julia Palacio (UPB)</a:t>
            </a:r>
          </a:p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INFANTIL:</a:t>
            </a:r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 Sandra Echeverri (UPB)</a:t>
            </a:r>
          </a:p>
          <a:p>
            <a:endParaRPr lang="es-CO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Centros de Recuperación Nutricional</a:t>
            </a:r>
          </a:p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Viviana </a:t>
            </a:r>
            <a:r>
              <a:rPr lang="es-CO" dirty="0" err="1" smtClean="0">
                <a:solidFill>
                  <a:schemeClr val="accent6">
                    <a:lumMod val="50000"/>
                  </a:schemeClr>
                </a:solidFill>
              </a:rPr>
              <a:t>Taborda</a:t>
            </a:r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CO" dirty="0">
                <a:solidFill>
                  <a:schemeClr val="accent6">
                    <a:lumMod val="50000"/>
                  </a:schemeClr>
                </a:solidFill>
              </a:rPr>
              <a:t>(UPB</a:t>
            </a:r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endParaRPr lang="es-CO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Proyectos Productivos – SISVAN</a:t>
            </a:r>
          </a:p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Isabel Restrepo </a:t>
            </a:r>
            <a:r>
              <a:rPr lang="es-CO" dirty="0">
                <a:solidFill>
                  <a:schemeClr val="accent6">
                    <a:lumMod val="50000"/>
                  </a:schemeClr>
                </a:solidFill>
              </a:rPr>
              <a:t>(UPB</a:t>
            </a:r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endParaRPr lang="es-CO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Acciones Complementarias – CEPAL</a:t>
            </a:r>
          </a:p>
          <a:p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Cristina Tabares </a:t>
            </a:r>
            <a:r>
              <a:rPr lang="es-CO" dirty="0">
                <a:solidFill>
                  <a:schemeClr val="accent6">
                    <a:lumMod val="50000"/>
                  </a:schemeClr>
                </a:solidFill>
              </a:rPr>
              <a:t>(UPB</a:t>
            </a:r>
            <a:r>
              <a:rPr lang="es-CO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endParaRPr lang="es-CO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574177" y="606855"/>
            <a:ext cx="6968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CO" sz="3600" b="1" dirty="0">
                <a:solidFill>
                  <a:schemeClr val="bg1"/>
                </a:solidFill>
              </a:rPr>
              <a:t>Dirección Administrativa Financiera</a:t>
            </a:r>
          </a:p>
        </p:txBody>
      </p:sp>
    </p:spTree>
    <p:extLst>
      <p:ext uri="{BB962C8B-B14F-4D97-AF65-F5344CB8AC3E}">
        <p14:creationId xmlns:p14="http://schemas.microsoft.com/office/powerpoint/2010/main" val="25928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ntágono"/>
          <p:cNvSpPr/>
          <p:nvPr/>
        </p:nvSpPr>
        <p:spPr>
          <a:xfrm>
            <a:off x="-762" y="2197264"/>
            <a:ext cx="11596935" cy="2243030"/>
          </a:xfrm>
          <a:prstGeom prst="homePlate">
            <a:avLst/>
          </a:prstGeom>
          <a:solidFill>
            <a:srgbClr val="2268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5797705" y="2631411"/>
            <a:ext cx="331845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CO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</a:t>
            </a:r>
          </a:p>
          <a:p>
            <a:pPr algn="ctr">
              <a:lnSpc>
                <a:spcPts val="5000"/>
              </a:lnSpc>
            </a:pPr>
            <a:r>
              <a:rPr lang="es-CO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5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95" y="1479504"/>
            <a:ext cx="3695555" cy="3678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3261108" y="5021665"/>
            <a:ext cx="5669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226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Iliana María Pineda </a:t>
            </a:r>
          </a:p>
          <a:p>
            <a:pPr algn="ctr"/>
            <a:r>
              <a:rPr lang="es-CO" sz="1200" b="1" i="1" dirty="0" smtClean="0">
                <a:solidFill>
                  <a:srgbClr val="226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 administrativa y financiera</a:t>
            </a:r>
          </a:p>
          <a:p>
            <a:pPr algn="ctr"/>
            <a:r>
              <a:rPr lang="es-CO" b="1" dirty="0" smtClean="0">
                <a:solidFill>
                  <a:srgbClr val="226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Iliana.pineda@antioquia.gov.co</a:t>
            </a:r>
            <a:endParaRPr lang="es-CO" b="1" dirty="0">
              <a:solidFill>
                <a:srgbClr val="2268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2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ortar y redondear rectángulo de esquina sencilla"/>
          <p:cNvSpPr/>
          <p:nvPr/>
        </p:nvSpPr>
        <p:spPr>
          <a:xfrm>
            <a:off x="2355925" y="2263680"/>
            <a:ext cx="7374628" cy="1028159"/>
          </a:xfrm>
          <a:prstGeom prst="snip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2355925" y="4290957"/>
            <a:ext cx="7374628" cy="8417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"/>
          <p:cNvSpPr/>
          <p:nvPr/>
        </p:nvSpPr>
        <p:spPr>
          <a:xfrm>
            <a:off x="2355925" y="3377903"/>
            <a:ext cx="7374628" cy="841786"/>
          </a:xfrm>
          <a:prstGeom prst="rect">
            <a:avLst/>
          </a:prstGeom>
          <a:solidFill>
            <a:srgbClr val="4C7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9" y="0"/>
            <a:ext cx="12219010" cy="2606722"/>
          </a:xfrm>
          <a:prstGeom prst="rect">
            <a:avLst/>
          </a:prstGeom>
        </p:spPr>
      </p:pic>
      <p:sp>
        <p:nvSpPr>
          <p:cNvPr id="9" name="8 Redondear rectángulo de esquina sencilla"/>
          <p:cNvSpPr/>
          <p:nvPr/>
        </p:nvSpPr>
        <p:spPr>
          <a:xfrm>
            <a:off x="4772809" y="1058692"/>
            <a:ext cx="2646382" cy="592540"/>
          </a:xfrm>
          <a:prstGeom prst="round1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88865" y="1015660"/>
            <a:ext cx="2014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CO" sz="3600" b="1" dirty="0" smtClean="0">
                <a:solidFill>
                  <a:schemeClr val="bg1"/>
                </a:solidFill>
              </a:rPr>
              <a:t>Objetivos</a:t>
            </a:r>
            <a:endParaRPr lang="es-CO" sz="36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461447" y="2285196"/>
            <a:ext cx="72691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</a:rPr>
              <a:t>1.    Administrar eficientemente los </a:t>
            </a:r>
            <a:r>
              <a:rPr lang="es-CO" sz="2800" b="1" dirty="0" smtClean="0">
                <a:solidFill>
                  <a:schemeClr val="bg1"/>
                </a:solidFill>
              </a:rPr>
              <a:t>recursos:</a:t>
            </a:r>
          </a:p>
          <a:p>
            <a:pPr lvl="1"/>
            <a:r>
              <a:rPr lang="es-CO" sz="2800" b="1" dirty="0" smtClean="0">
                <a:solidFill>
                  <a:schemeClr val="bg1"/>
                </a:solidFill>
              </a:rPr>
              <a:t>  Humanos, Financieros</a:t>
            </a:r>
            <a:r>
              <a:rPr lang="es-CO" sz="2800" b="1" dirty="0">
                <a:solidFill>
                  <a:schemeClr val="bg1"/>
                </a:solidFill>
              </a:rPr>
              <a:t> </a:t>
            </a:r>
            <a:r>
              <a:rPr lang="es-CO" sz="2800" b="1" dirty="0" smtClean="0">
                <a:solidFill>
                  <a:schemeClr val="bg1"/>
                </a:solidFill>
              </a:rPr>
              <a:t>y Materiales </a:t>
            </a:r>
            <a:r>
              <a:rPr lang="es-CO" sz="2800" i="1" dirty="0" smtClean="0">
                <a:solidFill>
                  <a:schemeClr val="bg1"/>
                </a:solidFill>
              </a:rPr>
              <a:t>(Bienes)</a:t>
            </a:r>
            <a:endParaRPr lang="es-CO" sz="2800" i="1" dirty="0">
              <a:solidFill>
                <a:schemeClr val="bg1"/>
              </a:solidFill>
            </a:endParaRPr>
          </a:p>
          <a:p>
            <a:r>
              <a:rPr lang="es-CO" sz="2800" b="1" dirty="0">
                <a:solidFill>
                  <a:schemeClr val="bg1"/>
                </a:solidFill>
              </a:rPr>
              <a:t> </a:t>
            </a:r>
          </a:p>
          <a:p>
            <a:r>
              <a:rPr lang="es-CO" sz="2800" b="1" dirty="0">
                <a:solidFill>
                  <a:schemeClr val="bg1"/>
                </a:solidFill>
              </a:rPr>
              <a:t>2.    Brindar los Servicios Generales de Apoyo</a:t>
            </a:r>
          </a:p>
          <a:p>
            <a:endParaRPr lang="es-CO" sz="2800" b="1" dirty="0">
              <a:solidFill>
                <a:schemeClr val="bg1"/>
              </a:solidFill>
            </a:endParaRPr>
          </a:p>
          <a:p>
            <a:r>
              <a:rPr lang="es-CO" sz="2800" b="1" dirty="0" smtClean="0">
                <a:solidFill>
                  <a:schemeClr val="bg1"/>
                </a:solidFill>
              </a:rPr>
              <a:t>3</a:t>
            </a:r>
            <a:r>
              <a:rPr lang="es-CO" sz="2800" b="1" dirty="0">
                <a:solidFill>
                  <a:schemeClr val="bg1"/>
                </a:solidFill>
              </a:rPr>
              <a:t>.    Asesorar a la Gerencia </a:t>
            </a:r>
            <a:r>
              <a:rPr lang="es-CO" sz="2800" b="1" dirty="0" smtClean="0">
                <a:solidFill>
                  <a:schemeClr val="bg1"/>
                </a:solidFill>
              </a:rPr>
              <a:t>jurídicamente</a:t>
            </a:r>
            <a:endParaRPr lang="es-C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9" y="0"/>
            <a:ext cx="12219010" cy="2606722"/>
          </a:xfrm>
          <a:prstGeom prst="rect">
            <a:avLst/>
          </a:prstGeom>
        </p:spPr>
      </p:pic>
      <p:sp>
        <p:nvSpPr>
          <p:cNvPr id="10" name="9 Redondear rectángulo de esquina sencilla"/>
          <p:cNvSpPr/>
          <p:nvPr/>
        </p:nvSpPr>
        <p:spPr>
          <a:xfrm>
            <a:off x="4772809" y="660646"/>
            <a:ext cx="2646382" cy="592540"/>
          </a:xfrm>
          <a:prstGeom prst="round1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156095" y="606855"/>
            <a:ext cx="1879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CL" sz="3600" b="1" dirty="0" smtClean="0">
                <a:solidFill>
                  <a:schemeClr val="bg1"/>
                </a:solidFill>
              </a:rPr>
              <a:t>Procesos</a:t>
            </a:r>
            <a:endParaRPr lang="es-CO" sz="3600" b="1" dirty="0">
              <a:solidFill>
                <a:schemeClr val="bg1"/>
              </a:solidFill>
            </a:endParaRPr>
          </a:p>
        </p:txBody>
      </p:sp>
      <p:grpSp>
        <p:nvGrpSpPr>
          <p:cNvPr id="11" name="Grupo 4"/>
          <p:cNvGrpSpPr>
            <a:grpSpLocks/>
          </p:cNvGrpSpPr>
          <p:nvPr/>
        </p:nvGrpSpPr>
        <p:grpSpPr bwMode="auto">
          <a:xfrm>
            <a:off x="911189" y="1916821"/>
            <a:ext cx="10158446" cy="4548731"/>
            <a:chOff x="164863" y="1387928"/>
            <a:chExt cx="8187926" cy="4245431"/>
          </a:xfrm>
        </p:grpSpPr>
        <p:grpSp>
          <p:nvGrpSpPr>
            <p:cNvPr id="12" name="9 Grupo"/>
            <p:cNvGrpSpPr>
              <a:grpSpLocks/>
            </p:cNvGrpSpPr>
            <p:nvPr/>
          </p:nvGrpSpPr>
          <p:grpSpPr bwMode="auto">
            <a:xfrm>
              <a:off x="164863" y="1387928"/>
              <a:ext cx="1970890" cy="4245431"/>
              <a:chOff x="233194" y="1714499"/>
              <a:chExt cx="2203565" cy="4245431"/>
            </a:xfrm>
          </p:grpSpPr>
          <p:sp>
            <p:nvSpPr>
              <p:cNvPr id="19" name="7 Rectángulo"/>
              <p:cNvSpPr/>
              <p:nvPr/>
            </p:nvSpPr>
            <p:spPr>
              <a:xfrm>
                <a:off x="233195" y="2335280"/>
                <a:ext cx="2203564" cy="362465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es-CO" sz="16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8 Rectángulo"/>
              <p:cNvSpPr/>
              <p:nvPr/>
            </p:nvSpPr>
            <p:spPr>
              <a:xfrm>
                <a:off x="233194" y="1714499"/>
                <a:ext cx="2203565" cy="62078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CO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Gestión Administrativa</a:t>
                </a:r>
                <a:endParaRPr lang="es-CO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10 Grupo"/>
            <p:cNvGrpSpPr>
              <a:grpSpLocks/>
            </p:cNvGrpSpPr>
            <p:nvPr/>
          </p:nvGrpSpPr>
          <p:grpSpPr bwMode="auto">
            <a:xfrm>
              <a:off x="2209484" y="1387928"/>
              <a:ext cx="2485372" cy="4245430"/>
              <a:chOff x="-316793" y="1714498"/>
              <a:chExt cx="2410511" cy="4245430"/>
            </a:xfrm>
          </p:grpSpPr>
          <p:sp>
            <p:nvSpPr>
              <p:cNvPr id="17" name="11 Rectángulo"/>
              <p:cNvSpPr/>
              <p:nvPr/>
            </p:nvSpPr>
            <p:spPr>
              <a:xfrm>
                <a:off x="-316793" y="2335278"/>
                <a:ext cx="2410511" cy="362465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es-CO" sz="16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12 Rectángulo"/>
              <p:cNvSpPr/>
              <p:nvPr/>
            </p:nvSpPr>
            <p:spPr>
              <a:xfrm>
                <a:off x="-316791" y="1714498"/>
                <a:ext cx="2410509" cy="62078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CO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Gestión Financiera</a:t>
                </a:r>
                <a:endParaRPr lang="es-CO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13 Grupo"/>
            <p:cNvGrpSpPr>
              <a:grpSpLocks/>
            </p:cNvGrpSpPr>
            <p:nvPr/>
          </p:nvGrpSpPr>
          <p:grpSpPr bwMode="auto">
            <a:xfrm>
              <a:off x="4789049" y="1387928"/>
              <a:ext cx="3563740" cy="4245431"/>
              <a:chOff x="-697074" y="1714500"/>
              <a:chExt cx="3170792" cy="4245431"/>
            </a:xfrm>
          </p:grpSpPr>
          <p:sp>
            <p:nvSpPr>
              <p:cNvPr id="15" name="14 Rectángulo"/>
              <p:cNvSpPr/>
              <p:nvPr/>
            </p:nvSpPr>
            <p:spPr>
              <a:xfrm>
                <a:off x="-697074" y="2335281"/>
                <a:ext cx="3170792" cy="362465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CO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15 Rectángulo"/>
              <p:cNvSpPr/>
              <p:nvPr/>
            </p:nvSpPr>
            <p:spPr>
              <a:xfrm>
                <a:off x="-697073" y="1714500"/>
                <a:ext cx="3170791" cy="62078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CO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Gestión Jurídica</a:t>
                </a:r>
                <a:endParaRPr lang="es-CO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7" name="26 Rectángulo"/>
          <p:cNvSpPr/>
          <p:nvPr/>
        </p:nvSpPr>
        <p:spPr>
          <a:xfrm>
            <a:off x="1078980" y="2716556"/>
            <a:ext cx="21375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b="1" dirty="0" smtClean="0">
              <a:solidFill>
                <a:srgbClr val="324D1F"/>
              </a:solidFill>
            </a:endParaRPr>
          </a:p>
          <a:p>
            <a:pPr algn="ctr"/>
            <a:r>
              <a:rPr lang="es-CO" b="1" dirty="0" smtClean="0">
                <a:solidFill>
                  <a:srgbClr val="324D1F"/>
                </a:solidFill>
              </a:rPr>
              <a:t>Gestión </a:t>
            </a:r>
            <a:r>
              <a:rPr lang="es-CO" b="1" dirty="0">
                <a:solidFill>
                  <a:srgbClr val="324D1F"/>
                </a:solidFill>
              </a:rPr>
              <a:t>del talento </a:t>
            </a:r>
            <a:r>
              <a:rPr lang="es-CO" b="1" dirty="0" smtClean="0">
                <a:solidFill>
                  <a:srgbClr val="324D1F"/>
                </a:solidFill>
              </a:rPr>
              <a:t>humano</a:t>
            </a:r>
          </a:p>
          <a:p>
            <a:pPr algn="ctr"/>
            <a:endParaRPr lang="es-CO" b="1" dirty="0">
              <a:solidFill>
                <a:srgbClr val="324D1F"/>
              </a:solidFill>
            </a:endParaRPr>
          </a:p>
          <a:p>
            <a:pPr algn="ctr"/>
            <a:r>
              <a:rPr lang="es-CO" b="1" dirty="0" smtClean="0">
                <a:solidFill>
                  <a:srgbClr val="324D1F"/>
                </a:solidFill>
              </a:rPr>
              <a:t>Mantenimiento, logística y bienes</a:t>
            </a:r>
            <a:endParaRPr lang="es-CO" b="1" dirty="0">
              <a:solidFill>
                <a:srgbClr val="324D1F"/>
              </a:solidFill>
            </a:endParaRPr>
          </a:p>
          <a:p>
            <a:pPr algn="ctr"/>
            <a:endParaRPr lang="es-CO" b="1" dirty="0">
              <a:solidFill>
                <a:srgbClr val="324D1F"/>
              </a:solidFill>
            </a:endParaRPr>
          </a:p>
          <a:p>
            <a:pPr algn="ctr"/>
            <a:r>
              <a:rPr lang="es-CO" b="1" dirty="0" smtClean="0">
                <a:solidFill>
                  <a:srgbClr val="324D1F"/>
                </a:solidFill>
              </a:rPr>
              <a:t>Gestión </a:t>
            </a:r>
            <a:r>
              <a:rPr lang="es-CO" b="1" dirty="0">
                <a:solidFill>
                  <a:srgbClr val="324D1F"/>
                </a:solidFill>
              </a:rPr>
              <a:t>Documental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b="1" dirty="0" smtClean="0">
              <a:solidFill>
                <a:srgbClr val="324D1F"/>
              </a:solidFill>
            </a:endParaRPr>
          </a:p>
          <a:p>
            <a:pPr algn="ctr"/>
            <a:r>
              <a:rPr lang="es-CO" b="1" dirty="0" smtClean="0">
                <a:solidFill>
                  <a:srgbClr val="324D1F"/>
                </a:solidFill>
              </a:rPr>
              <a:t>Articulación </a:t>
            </a:r>
            <a:r>
              <a:rPr lang="es-CO" b="1" dirty="0">
                <a:solidFill>
                  <a:srgbClr val="324D1F"/>
                </a:solidFill>
              </a:rPr>
              <a:t>del SIG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3580377" y="2657258"/>
            <a:ext cx="288305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endParaRPr lang="es-CO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es-CO" b="1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Dirigir </a:t>
            </a:r>
            <a:r>
              <a:rPr lang="es-CO" b="1" dirty="0">
                <a:solidFill>
                  <a:schemeClr val="tx2">
                    <a:lumMod val="50000"/>
                  </a:schemeClr>
                </a:solidFill>
              </a:rPr>
              <a:t>y planear los recursos económicos asignados a la Gerencia</a:t>
            </a:r>
          </a:p>
          <a:p>
            <a:pPr algn="ctr">
              <a:lnSpc>
                <a:spcPts val="1800"/>
              </a:lnSpc>
            </a:pPr>
            <a:endParaRPr lang="es-CO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Seguimiento </a:t>
            </a:r>
            <a:r>
              <a:rPr lang="es-CO" b="1" dirty="0">
                <a:solidFill>
                  <a:schemeClr val="tx2">
                    <a:lumMod val="50000"/>
                  </a:schemeClr>
                </a:solidFill>
              </a:rPr>
              <a:t>a ejecución Plan de </a:t>
            </a:r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Desarrollo</a:t>
            </a:r>
            <a:endParaRPr lang="es-CO" b="1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es-CO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Seguimiento </a:t>
            </a:r>
            <a:r>
              <a:rPr lang="es-CO" b="1" dirty="0">
                <a:solidFill>
                  <a:schemeClr val="tx2">
                    <a:lumMod val="50000"/>
                  </a:schemeClr>
                </a:solidFill>
              </a:rPr>
              <a:t>ejecución </a:t>
            </a:r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presupuestal</a:t>
            </a:r>
            <a:endParaRPr lang="es-CO" b="1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es-CO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es-CO" b="1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6820363" y="2581952"/>
            <a:ext cx="4044876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CO" b="1" dirty="0" smtClean="0">
                <a:solidFill>
                  <a:schemeClr val="accent4">
                    <a:lumMod val="50000"/>
                  </a:schemeClr>
                </a:solidFill>
              </a:rPr>
              <a:t>Acompañamiento </a:t>
            </a:r>
            <a:r>
              <a:rPr lang="es-CO" b="1" dirty="0">
                <a:solidFill>
                  <a:schemeClr val="accent4">
                    <a:lumMod val="50000"/>
                  </a:schemeClr>
                </a:solidFill>
              </a:rPr>
              <a:t>jurídico en las etapas pre, contractual y </a:t>
            </a:r>
            <a:r>
              <a:rPr lang="es-CO" b="1" dirty="0" smtClean="0">
                <a:solidFill>
                  <a:schemeClr val="accent4">
                    <a:lumMod val="50000"/>
                  </a:schemeClr>
                </a:solidFill>
              </a:rPr>
              <a:t>postcontractual</a:t>
            </a:r>
            <a:endParaRPr lang="es-CO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ts val="2000"/>
              </a:lnSpc>
            </a:pPr>
            <a:endParaRPr lang="es-CO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ts val="2000"/>
              </a:lnSpc>
            </a:pPr>
            <a:r>
              <a:rPr lang="es-CO" b="1" dirty="0" smtClean="0">
                <a:solidFill>
                  <a:schemeClr val="accent4">
                    <a:lumMod val="50000"/>
                  </a:schemeClr>
                </a:solidFill>
              </a:rPr>
              <a:t>Acompañamiento a </a:t>
            </a:r>
            <a:r>
              <a:rPr lang="es-CO" b="1" dirty="0">
                <a:solidFill>
                  <a:schemeClr val="accent4">
                    <a:lumMod val="50000"/>
                  </a:schemeClr>
                </a:solidFill>
              </a:rPr>
              <a:t>las supervisiones e interventorías</a:t>
            </a:r>
          </a:p>
          <a:p>
            <a:pPr algn="ctr">
              <a:lnSpc>
                <a:spcPts val="2000"/>
              </a:lnSpc>
            </a:pPr>
            <a:endParaRPr lang="es-CO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ts val="2000"/>
              </a:lnSpc>
            </a:pPr>
            <a:r>
              <a:rPr lang="es-CO" b="1" dirty="0" smtClean="0">
                <a:solidFill>
                  <a:schemeClr val="accent4">
                    <a:lumMod val="50000"/>
                  </a:schemeClr>
                </a:solidFill>
              </a:rPr>
              <a:t>Análisis </a:t>
            </a:r>
            <a:r>
              <a:rPr lang="es-CO" b="1" dirty="0">
                <a:solidFill>
                  <a:schemeClr val="accent4">
                    <a:lumMod val="50000"/>
                  </a:schemeClr>
                </a:solidFill>
              </a:rPr>
              <a:t>normativo en aspectos técnicos, administrativos y de contratación</a:t>
            </a:r>
          </a:p>
          <a:p>
            <a:pPr algn="ctr">
              <a:lnSpc>
                <a:spcPts val="2000"/>
              </a:lnSpc>
            </a:pPr>
            <a:endParaRPr lang="es-CO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ts val="2000"/>
              </a:lnSpc>
            </a:pPr>
            <a:r>
              <a:rPr lang="es-CO" b="1" dirty="0" smtClean="0">
                <a:solidFill>
                  <a:schemeClr val="accent4">
                    <a:lumMod val="50000"/>
                  </a:schemeClr>
                </a:solidFill>
              </a:rPr>
              <a:t>Enlace </a:t>
            </a:r>
            <a:r>
              <a:rPr lang="es-CO" b="1" dirty="0">
                <a:solidFill>
                  <a:schemeClr val="accent4">
                    <a:lumMod val="50000"/>
                  </a:schemeClr>
                </a:solidFill>
              </a:rPr>
              <a:t>con la Secretaría General</a:t>
            </a:r>
          </a:p>
          <a:p>
            <a:pPr algn="ctr">
              <a:lnSpc>
                <a:spcPts val="2000"/>
              </a:lnSpc>
            </a:pPr>
            <a:endParaRPr lang="es-CO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ts val="2000"/>
              </a:lnSpc>
            </a:pPr>
            <a:r>
              <a:rPr lang="es-CO" b="1" dirty="0" smtClean="0">
                <a:solidFill>
                  <a:schemeClr val="accent4">
                    <a:lumMod val="50000"/>
                  </a:schemeClr>
                </a:solidFill>
              </a:rPr>
              <a:t>Enlace </a:t>
            </a:r>
            <a:r>
              <a:rPr lang="es-CO" b="1" dirty="0">
                <a:solidFill>
                  <a:schemeClr val="accent4">
                    <a:lumMod val="50000"/>
                  </a:schemeClr>
                </a:solidFill>
              </a:rPr>
              <a:t>organismos de control</a:t>
            </a:r>
          </a:p>
          <a:p>
            <a:pPr algn="ctr">
              <a:lnSpc>
                <a:spcPts val="2000"/>
              </a:lnSpc>
            </a:pPr>
            <a:endParaRPr lang="es-CO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ts val="2000"/>
              </a:lnSpc>
            </a:pPr>
            <a:r>
              <a:rPr lang="es-CO" b="1" dirty="0" smtClean="0">
                <a:solidFill>
                  <a:schemeClr val="accent4">
                    <a:lumMod val="50000"/>
                  </a:schemeClr>
                </a:solidFill>
              </a:rPr>
              <a:t>Gestión </a:t>
            </a:r>
            <a:r>
              <a:rPr lang="es-CO" b="1" dirty="0">
                <a:solidFill>
                  <a:schemeClr val="accent4">
                    <a:lumMod val="50000"/>
                  </a:schemeClr>
                </a:solidFill>
              </a:rPr>
              <a:t>y control derechos de petición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109256" y="1394924"/>
            <a:ext cx="3161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 </a:t>
            </a:r>
            <a:r>
              <a:rPr lang="es-CO" b="1" dirty="0" smtClean="0"/>
              <a:t>Dirección ejecuta 3 procesos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5073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9" y="0"/>
            <a:ext cx="12219010" cy="2606722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4691" y="188913"/>
            <a:ext cx="10074997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7 Redondear rectángulo de esquina sencilla"/>
          <p:cNvSpPr/>
          <p:nvPr/>
        </p:nvSpPr>
        <p:spPr>
          <a:xfrm>
            <a:off x="-27010" y="796042"/>
            <a:ext cx="3921279" cy="601471"/>
          </a:xfrm>
          <a:prstGeom prst="round1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92626" y="849832"/>
            <a:ext cx="309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400" b="1" dirty="0" smtClean="0">
                <a:solidFill>
                  <a:schemeClr val="bg1"/>
                </a:solidFill>
              </a:rPr>
              <a:t>Gestión administrativa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20497" y="1532395"/>
            <a:ext cx="285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Gestión </a:t>
            </a:r>
            <a:r>
              <a:rPr lang="es-CO" b="1" dirty="0">
                <a:solidFill>
                  <a:schemeClr val="accent6">
                    <a:lumMod val="50000"/>
                  </a:schemeClr>
                </a:solidFill>
              </a:rPr>
              <a:t>del talento humano</a:t>
            </a:r>
            <a:endParaRPr lang="es-CO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728328"/>
              </p:ext>
            </p:extLst>
          </p:nvPr>
        </p:nvGraphicFramePr>
        <p:xfrm>
          <a:off x="585045" y="2068863"/>
          <a:ext cx="8322287" cy="324348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192734"/>
                <a:gridCol w="1129553"/>
              </a:tblGrid>
              <a:tr h="43767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PLANTA DE PERSONAL POR TIPO DE CARGO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324D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Servidores por tipo de cargo o novedad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Carrera administrativa </a:t>
                      </a:r>
                      <a:r>
                        <a:rPr lang="es-ES" sz="1600" b="0" i="1" dirty="0" smtClean="0">
                          <a:effectLst/>
                        </a:rPr>
                        <a:t>(3p - 1t)</a:t>
                      </a:r>
                      <a:endParaRPr lang="es-CO" sz="1600" b="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Empleo temporal ley 909/2005 *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37**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Encargo en vacante definitiva de carrera administrativa </a:t>
                      </a:r>
                      <a:r>
                        <a:rPr lang="es-ES" sz="1600" b="0" i="1" dirty="0" smtClean="0">
                          <a:effectLst/>
                        </a:rPr>
                        <a:t>(profesional universitario)</a:t>
                      </a:r>
                      <a:endParaRPr lang="es-CO" sz="1600" b="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Encargo en vacante temporal de carrera administrativa </a:t>
                      </a:r>
                      <a:r>
                        <a:rPr lang="es-ES" sz="1600" b="0" i="1" dirty="0" smtClean="0">
                          <a:effectLst/>
                        </a:rPr>
                        <a:t>(secretaria)</a:t>
                      </a:r>
                      <a:endParaRPr lang="es-CO" sz="1600" b="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Provisionalidad en vacante definitiva de  carrera administrativa </a:t>
                      </a:r>
                      <a:r>
                        <a:rPr lang="es-ES" sz="1600" b="0" i="1" dirty="0" smtClean="0">
                          <a:effectLst/>
                        </a:rPr>
                        <a:t>(</a:t>
                      </a:r>
                      <a:r>
                        <a:rPr lang="es-ES" sz="1600" b="0" i="1" dirty="0" err="1" smtClean="0">
                          <a:effectLst/>
                        </a:rPr>
                        <a:t>aux</a:t>
                      </a:r>
                      <a:r>
                        <a:rPr lang="es-ES" sz="1600" b="0" i="1" dirty="0" smtClean="0">
                          <a:effectLst/>
                        </a:rPr>
                        <a:t>. Administrativo)</a:t>
                      </a:r>
                      <a:endParaRPr lang="es-CO" sz="1600" b="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Provisionalidad en vacante temporal de carrera administrativa </a:t>
                      </a:r>
                      <a:r>
                        <a:rPr lang="es-ES" sz="1600" b="0" i="1" dirty="0" smtClean="0">
                          <a:effectLst/>
                        </a:rPr>
                        <a:t>(</a:t>
                      </a:r>
                      <a:r>
                        <a:rPr lang="es-ES" sz="1600" b="0" i="1" dirty="0" err="1" smtClean="0">
                          <a:effectLst/>
                        </a:rPr>
                        <a:t>aux</a:t>
                      </a:r>
                      <a:r>
                        <a:rPr lang="es-ES" sz="1600" b="0" i="1" dirty="0" smtClean="0">
                          <a:effectLst/>
                        </a:rPr>
                        <a:t>. Administrativo)</a:t>
                      </a:r>
                      <a:endParaRPr lang="es-CO" sz="1600" b="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Trabajador oficial 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Total 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14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9047180" y="2037481"/>
            <a:ext cx="2893808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ts val="1600"/>
              </a:lnSpc>
            </a:pPr>
            <a:r>
              <a:rPr lang="es-ES" i="1" dirty="0" smtClean="0">
                <a:solidFill>
                  <a:srgbClr val="324D1F"/>
                </a:solidFill>
              </a:rPr>
              <a:t>*</a:t>
            </a:r>
          </a:p>
          <a:p>
            <a:pPr fontAlgn="ctr">
              <a:lnSpc>
                <a:spcPts val="1600"/>
              </a:lnSpc>
            </a:pPr>
            <a:r>
              <a:rPr lang="es-ES" i="1" dirty="0" smtClean="0">
                <a:solidFill>
                  <a:srgbClr val="324D1F"/>
                </a:solidFill>
              </a:rPr>
              <a:t>Profesional especializado</a:t>
            </a:r>
            <a:r>
              <a:rPr lang="es-ES" i="1" dirty="0">
                <a:solidFill>
                  <a:srgbClr val="324D1F"/>
                </a:solidFill>
              </a:rPr>
              <a:t>: 2 </a:t>
            </a:r>
            <a:endParaRPr lang="es-ES" i="1" dirty="0" smtClean="0">
              <a:solidFill>
                <a:srgbClr val="324D1F"/>
              </a:solidFill>
            </a:endParaRPr>
          </a:p>
          <a:p>
            <a:pPr fontAlgn="ctr">
              <a:lnSpc>
                <a:spcPts val="1600"/>
              </a:lnSpc>
            </a:pPr>
            <a:endParaRPr lang="es-ES" i="1" dirty="0">
              <a:solidFill>
                <a:srgbClr val="324D1F"/>
              </a:solidFill>
            </a:endParaRPr>
          </a:p>
          <a:p>
            <a:pPr fontAlgn="ctr">
              <a:lnSpc>
                <a:spcPts val="1600"/>
              </a:lnSpc>
            </a:pPr>
            <a:r>
              <a:rPr lang="es-ES" i="1" dirty="0" smtClean="0">
                <a:solidFill>
                  <a:srgbClr val="324D1F"/>
                </a:solidFill>
              </a:rPr>
              <a:t>Profesional </a:t>
            </a:r>
            <a:r>
              <a:rPr lang="es-ES" i="1" dirty="0">
                <a:solidFill>
                  <a:srgbClr val="324D1F"/>
                </a:solidFill>
              </a:rPr>
              <a:t>universitario</a:t>
            </a:r>
            <a:r>
              <a:rPr lang="es-ES" i="1" dirty="0" smtClean="0">
                <a:solidFill>
                  <a:srgbClr val="324D1F"/>
                </a:solidFill>
              </a:rPr>
              <a:t>: 28</a:t>
            </a:r>
            <a:r>
              <a:rPr lang="es-ES" i="1" dirty="0">
                <a:solidFill>
                  <a:srgbClr val="324D1F"/>
                </a:solidFill>
              </a:rPr>
              <a:t> </a:t>
            </a:r>
          </a:p>
          <a:p>
            <a:pPr fontAlgn="ctr">
              <a:lnSpc>
                <a:spcPts val="1600"/>
              </a:lnSpc>
            </a:pPr>
            <a:endParaRPr lang="es-ES" i="1" dirty="0" smtClean="0">
              <a:solidFill>
                <a:srgbClr val="324D1F"/>
              </a:solidFill>
            </a:endParaRPr>
          </a:p>
          <a:p>
            <a:pPr fontAlgn="ctr">
              <a:lnSpc>
                <a:spcPts val="1600"/>
              </a:lnSpc>
            </a:pPr>
            <a:r>
              <a:rPr lang="es-ES" i="1" dirty="0" smtClean="0">
                <a:solidFill>
                  <a:srgbClr val="324D1F"/>
                </a:solidFill>
              </a:rPr>
              <a:t>Técnico </a:t>
            </a:r>
            <a:r>
              <a:rPr lang="es-ES" i="1" dirty="0">
                <a:solidFill>
                  <a:srgbClr val="324D1F"/>
                </a:solidFill>
              </a:rPr>
              <a:t>operativo: </a:t>
            </a:r>
            <a:r>
              <a:rPr lang="es-ES" i="1" dirty="0" smtClean="0">
                <a:solidFill>
                  <a:srgbClr val="324D1F"/>
                </a:solidFill>
              </a:rPr>
              <a:t>7</a:t>
            </a:r>
          </a:p>
          <a:p>
            <a:pPr fontAlgn="ctr">
              <a:lnSpc>
                <a:spcPts val="1600"/>
              </a:lnSpc>
            </a:pPr>
            <a:r>
              <a:rPr lang="es-ES" i="1" dirty="0" smtClean="0">
                <a:solidFill>
                  <a:srgbClr val="324D1F"/>
                </a:solidFill>
              </a:rPr>
              <a:t>--------------------------------------</a:t>
            </a:r>
            <a:endParaRPr lang="es-CO" i="1" dirty="0">
              <a:solidFill>
                <a:srgbClr val="324D1F"/>
              </a:solidFill>
            </a:endParaRPr>
          </a:p>
          <a:p>
            <a:pPr fontAlgn="b">
              <a:lnSpc>
                <a:spcPts val="1600"/>
              </a:lnSpc>
            </a:pPr>
            <a:r>
              <a:rPr lang="es-ES" i="1" dirty="0">
                <a:solidFill>
                  <a:srgbClr val="324D1F"/>
                </a:solidFill>
              </a:rPr>
              <a:t>*</a:t>
            </a:r>
          </a:p>
          <a:p>
            <a:pPr fontAlgn="b">
              <a:lnSpc>
                <a:spcPts val="1600"/>
              </a:lnSpc>
            </a:pPr>
            <a:r>
              <a:rPr lang="es-ES" i="1" dirty="0" smtClean="0">
                <a:solidFill>
                  <a:srgbClr val="324D1F"/>
                </a:solidFill>
              </a:rPr>
              <a:t>Cargos provistos: </a:t>
            </a:r>
            <a:r>
              <a:rPr lang="es-ES" i="1" dirty="0">
                <a:solidFill>
                  <a:srgbClr val="324D1F"/>
                </a:solidFill>
              </a:rPr>
              <a:t>34</a:t>
            </a:r>
            <a:endParaRPr lang="es-ES" i="1" dirty="0" smtClean="0">
              <a:solidFill>
                <a:srgbClr val="324D1F"/>
              </a:solidFill>
            </a:endParaRPr>
          </a:p>
          <a:p>
            <a:pPr fontAlgn="b">
              <a:lnSpc>
                <a:spcPts val="1600"/>
              </a:lnSpc>
            </a:pPr>
            <a:endParaRPr lang="es-ES" i="1" dirty="0" smtClean="0">
              <a:solidFill>
                <a:srgbClr val="324D1F"/>
              </a:solidFill>
            </a:endParaRPr>
          </a:p>
          <a:p>
            <a:pPr fontAlgn="b">
              <a:lnSpc>
                <a:spcPts val="1600"/>
              </a:lnSpc>
            </a:pPr>
            <a:r>
              <a:rPr lang="es-ES" i="1" dirty="0">
                <a:solidFill>
                  <a:srgbClr val="324D1F"/>
                </a:solidFill>
              </a:rPr>
              <a:t>C</a:t>
            </a:r>
            <a:r>
              <a:rPr lang="es-ES" i="1" dirty="0" smtClean="0">
                <a:solidFill>
                  <a:srgbClr val="324D1F"/>
                </a:solidFill>
              </a:rPr>
              <a:t>argos vacantes: 3</a:t>
            </a:r>
            <a:endParaRPr lang="es-CO" i="1" dirty="0">
              <a:solidFill>
                <a:srgbClr val="324D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9" y="0"/>
            <a:ext cx="12219010" cy="2606722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4691" y="188913"/>
            <a:ext cx="10074997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6 Redondear rectángulo de esquina sencilla"/>
          <p:cNvSpPr/>
          <p:nvPr/>
        </p:nvSpPr>
        <p:spPr>
          <a:xfrm>
            <a:off x="-27010" y="796042"/>
            <a:ext cx="3921279" cy="601471"/>
          </a:xfrm>
          <a:prstGeom prst="round1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2626" y="849832"/>
            <a:ext cx="309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400" b="1" dirty="0" smtClean="0">
                <a:solidFill>
                  <a:schemeClr val="bg1"/>
                </a:solidFill>
              </a:rPr>
              <a:t>Gestión administrativa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0497" y="1532395"/>
            <a:ext cx="470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Mantenimiento</a:t>
            </a:r>
            <a:r>
              <a:rPr lang="es-CO" b="1" dirty="0">
                <a:solidFill>
                  <a:schemeClr val="accent6">
                    <a:lumMod val="50000"/>
                  </a:schemeClr>
                </a:solidFill>
              </a:rPr>
              <a:t>, logística, bienes e inventarios</a:t>
            </a:r>
            <a:endParaRPr lang="es-CO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153780"/>
              </p:ext>
            </p:extLst>
          </p:nvPr>
        </p:nvGraphicFramePr>
        <p:xfrm>
          <a:off x="617319" y="2034841"/>
          <a:ext cx="5331663" cy="370279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492105"/>
                <a:gridCol w="1839558"/>
              </a:tblGrid>
              <a:tr h="310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DESCRIPCIÓN </a:t>
                      </a:r>
                      <a:r>
                        <a:rPr lang="es-ES" sz="1800" dirty="0">
                          <a:effectLst/>
                        </a:rPr>
                        <a:t>ELEMENTOS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324D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CANTIDAD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324D1F"/>
                    </a:solidFill>
                  </a:tcPr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Archivadores 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Bafle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Cámara digital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77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Celular </a:t>
                      </a:r>
                      <a:r>
                        <a:rPr lang="es-ES" sz="1600" dirty="0" err="1" smtClean="0">
                          <a:effectLst/>
                        </a:rPr>
                        <a:t>iphone</a:t>
                      </a:r>
                      <a:r>
                        <a:rPr lang="es-ES" sz="1600" dirty="0" smtClean="0">
                          <a:effectLst/>
                        </a:rPr>
                        <a:t> 5s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Celular </a:t>
                      </a:r>
                      <a:r>
                        <a:rPr lang="es-ES" sz="1600" dirty="0" err="1" smtClean="0">
                          <a:effectLst/>
                        </a:rPr>
                        <a:t>samnsumg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Computador portátil 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15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Computador todo en uno - </a:t>
                      </a:r>
                      <a:r>
                        <a:rPr lang="es-ES" sz="1600" dirty="0" err="1" smtClean="0">
                          <a:effectLst/>
                        </a:rPr>
                        <a:t>lenovo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78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Discos duros 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11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Nevera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Plataforma pagina web mana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Silla ejecutiva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Sillas giratorias con brazos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Silla fija sin brazos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849145"/>
              </p:ext>
            </p:extLst>
          </p:nvPr>
        </p:nvGraphicFramePr>
        <p:xfrm>
          <a:off x="6222046" y="2034841"/>
          <a:ext cx="5331663" cy="370279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804078"/>
                <a:gridCol w="1527585"/>
              </a:tblGrid>
              <a:tr h="310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DESCRIPCIÓN ELEMENTOS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324D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CANTIDAD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324D1F"/>
                    </a:solidFill>
                  </a:tcPr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Silla color azul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Silla gerencial ergonómica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Silla giratoria sin brazos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Silla interlocutora general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36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Silla operativa con brazos color negra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67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  <a:tr h="310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SISTEMA DE INFORMACIÓN ALIMENTARIO    software SISMANA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Tablero acrílico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Teléfono </a:t>
                      </a:r>
                      <a:r>
                        <a:rPr lang="es-ES" sz="1600" dirty="0" err="1" smtClean="0">
                          <a:effectLst/>
                        </a:rPr>
                        <a:t>alcatel</a:t>
                      </a:r>
                      <a:r>
                        <a:rPr lang="es-ES" sz="1600" dirty="0" smtClean="0">
                          <a:effectLst/>
                        </a:rPr>
                        <a:t> 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44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Televisor de 32 ""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Trípode de cabeza fluida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Ventilador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</a:t>
                      </a:r>
                      <a:endParaRPr lang="es-CO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Video </a:t>
                      </a:r>
                      <a:r>
                        <a:rPr lang="es-ES" sz="1600" dirty="0" err="1" smtClean="0">
                          <a:effectLst/>
                        </a:rPr>
                        <a:t>beam</a:t>
                      </a:r>
                      <a:r>
                        <a:rPr lang="es-ES" sz="1600" dirty="0" smtClean="0">
                          <a:effectLst/>
                        </a:rPr>
                        <a:t> </a:t>
                      </a:r>
                      <a:r>
                        <a:rPr lang="es-ES" sz="1600" dirty="0" err="1" smtClean="0">
                          <a:effectLst/>
                        </a:rPr>
                        <a:t>infocus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CO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296" marR="35296" marT="0" marB="0" anchor="b"/>
                </a:tc>
              </a:tr>
            </a:tbl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520497" y="5659519"/>
            <a:ext cx="11162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rgbClr val="324D1F"/>
                </a:solidFill>
              </a:rPr>
              <a:t>Entre </a:t>
            </a:r>
            <a:r>
              <a:rPr lang="es-CO" sz="1600" dirty="0">
                <a:solidFill>
                  <a:srgbClr val="324D1F"/>
                </a:solidFill>
              </a:rPr>
              <a:t>el año 2012 y 2013 </a:t>
            </a:r>
            <a:r>
              <a:rPr lang="es-CO" sz="1600" dirty="0" smtClean="0">
                <a:solidFill>
                  <a:srgbClr val="324D1F"/>
                </a:solidFill>
              </a:rPr>
              <a:t>se gestionó </a:t>
            </a:r>
            <a:r>
              <a:rPr lang="es-CO" sz="1600" dirty="0">
                <a:solidFill>
                  <a:srgbClr val="324D1F"/>
                </a:solidFill>
              </a:rPr>
              <a:t>traslado de la oficina </a:t>
            </a:r>
            <a:r>
              <a:rPr lang="es-CO" sz="1600" dirty="0" smtClean="0">
                <a:solidFill>
                  <a:srgbClr val="324D1F"/>
                </a:solidFill>
              </a:rPr>
              <a:t>817 y </a:t>
            </a:r>
            <a:r>
              <a:rPr lang="es-CO" sz="1600" dirty="0">
                <a:solidFill>
                  <a:srgbClr val="324D1F"/>
                </a:solidFill>
              </a:rPr>
              <a:t>sótano a las oficinas 604, 1017 y oficina de asesores 1001, permitiendo pasar de 27 a 73 puestos de </a:t>
            </a:r>
            <a:r>
              <a:rPr lang="es-CO" sz="1600" dirty="0" smtClean="0">
                <a:solidFill>
                  <a:srgbClr val="324D1F"/>
                </a:solidFill>
              </a:rPr>
              <a:t>trabajo. A </a:t>
            </a:r>
            <a:r>
              <a:rPr lang="es-CO" sz="1600" dirty="0">
                <a:solidFill>
                  <a:srgbClr val="324D1F"/>
                </a:solidFill>
              </a:rPr>
              <a:t>través de la dirección de </a:t>
            </a:r>
            <a:r>
              <a:rPr lang="es-CO" sz="1600" dirty="0" smtClean="0">
                <a:solidFill>
                  <a:srgbClr val="324D1F"/>
                </a:solidFill>
              </a:rPr>
              <a:t>informática se realizó la dotación </a:t>
            </a:r>
            <a:r>
              <a:rPr lang="es-CO" sz="1600" dirty="0">
                <a:solidFill>
                  <a:srgbClr val="324D1F"/>
                </a:solidFill>
              </a:rPr>
              <a:t>de equipos de </a:t>
            </a:r>
            <a:r>
              <a:rPr lang="es-CO" sz="1600" dirty="0" smtClean="0">
                <a:solidFill>
                  <a:srgbClr val="324D1F"/>
                </a:solidFill>
              </a:rPr>
              <a:t>cómputo, </a:t>
            </a:r>
            <a:r>
              <a:rPr lang="es-CO" sz="1600" dirty="0">
                <a:solidFill>
                  <a:srgbClr val="324D1F"/>
                </a:solidFill>
              </a:rPr>
              <a:t>teléfonos </a:t>
            </a:r>
            <a:r>
              <a:rPr lang="es-CO" sz="1600" dirty="0" smtClean="0">
                <a:solidFill>
                  <a:srgbClr val="324D1F"/>
                </a:solidFill>
              </a:rPr>
              <a:t>y licencias de software.</a:t>
            </a:r>
            <a:endParaRPr lang="es-ES" sz="1600" dirty="0" smtClean="0">
              <a:solidFill>
                <a:srgbClr val="324D1F"/>
              </a:solidFill>
            </a:endParaRPr>
          </a:p>
          <a:p>
            <a:endParaRPr lang="es-ES" sz="1600" dirty="0" smtClean="0">
              <a:solidFill>
                <a:srgbClr val="324D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9" y="0"/>
            <a:ext cx="12219010" cy="2606722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4691" y="188913"/>
            <a:ext cx="10074997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6 Redondear rectángulo de esquina sencilla"/>
          <p:cNvSpPr/>
          <p:nvPr/>
        </p:nvSpPr>
        <p:spPr>
          <a:xfrm>
            <a:off x="-27010" y="796042"/>
            <a:ext cx="3921279" cy="601471"/>
          </a:xfrm>
          <a:prstGeom prst="round1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2626" y="849832"/>
            <a:ext cx="309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400" b="1" dirty="0" smtClean="0">
                <a:solidFill>
                  <a:schemeClr val="bg1"/>
                </a:solidFill>
              </a:rPr>
              <a:t>Gestión administrativa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0497" y="1532395"/>
            <a:ext cx="2110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Gestión documental</a:t>
            </a:r>
            <a:endParaRPr lang="es-CO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0497" y="1942552"/>
            <a:ext cx="95486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rgbClr val="324D1F"/>
                </a:solidFill>
              </a:rPr>
              <a:t>Inventario y </a:t>
            </a:r>
            <a:r>
              <a:rPr lang="es-CO" sz="1600" dirty="0">
                <a:solidFill>
                  <a:srgbClr val="324D1F"/>
                </a:solidFill>
              </a:rPr>
              <a:t>organización </a:t>
            </a:r>
            <a:r>
              <a:rPr lang="es-CO" sz="1600" dirty="0" smtClean="0">
                <a:solidFill>
                  <a:srgbClr val="324D1F"/>
                </a:solidFill>
              </a:rPr>
              <a:t>de </a:t>
            </a:r>
            <a:r>
              <a:rPr lang="es-CO" sz="1600" dirty="0">
                <a:solidFill>
                  <a:srgbClr val="324D1F"/>
                </a:solidFill>
              </a:rPr>
              <a:t>la información encontrada de los años 2001 al 2011, a la fecha dicha información se encuentra digitalizada y cargada en el aplicativo de gestión documental MERCURIO (MN03</a:t>
            </a:r>
            <a:r>
              <a:rPr lang="es-CO" sz="1600" dirty="0" smtClean="0">
                <a:solidFill>
                  <a:srgbClr val="324D1F"/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rgbClr val="324D1F"/>
                </a:solidFill>
              </a:rPr>
              <a:t>La información 2012 y 2013 será cargada en el aplicativo Mercurio para el mes de diciembre.</a:t>
            </a:r>
            <a:endParaRPr lang="es-CO" sz="1600" dirty="0">
              <a:solidFill>
                <a:srgbClr val="324D1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324D1F"/>
                </a:solidFill>
              </a:rPr>
              <a:t>L</a:t>
            </a:r>
            <a:r>
              <a:rPr lang="es-CO" sz="1600" dirty="0" smtClean="0">
                <a:solidFill>
                  <a:srgbClr val="324D1F"/>
                </a:solidFill>
              </a:rPr>
              <a:t>a </a:t>
            </a:r>
            <a:r>
              <a:rPr lang="es-CO" sz="1600" dirty="0">
                <a:solidFill>
                  <a:srgbClr val="324D1F"/>
                </a:solidFill>
              </a:rPr>
              <a:t>información producida en la vigencia 2014 y 2015</a:t>
            </a:r>
            <a:r>
              <a:rPr lang="es-CO" sz="1600" dirty="0" smtClean="0">
                <a:solidFill>
                  <a:srgbClr val="324D1F"/>
                </a:solidFill>
              </a:rPr>
              <a:t>, se entregará organizada para su posterior digitalización y carga al aplicativo Mercurio.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324D1F"/>
                </a:solidFill>
              </a:rPr>
              <a:t>Se elaboró lineamiento de gestión documental por proyectos.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324D1F"/>
              </a:solidFill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22590"/>
              </p:ext>
            </p:extLst>
          </p:nvPr>
        </p:nvGraphicFramePr>
        <p:xfrm>
          <a:off x="692626" y="3758434"/>
          <a:ext cx="8257735" cy="251111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010812"/>
                <a:gridCol w="2010812"/>
                <a:gridCol w="2010812"/>
                <a:gridCol w="2225299"/>
              </a:tblGrid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+mn-lt"/>
                          <a:ea typeface="Times New Roman"/>
                        </a:rPr>
                        <a:t>Inventario Documental</a:t>
                      </a:r>
                      <a:endParaRPr lang="es-CO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324D1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324D1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324D1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324D1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VIGENCIA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324D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CAJAS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324D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CARPETAS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324D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FOLIOS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324D1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2009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4</a:t>
                      </a:r>
                      <a:endParaRPr lang="es-CO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                   690 </a:t>
                      </a:r>
                      <a:endParaRPr lang="es-CO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2010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2</a:t>
                      </a:r>
                      <a:endParaRPr lang="es-CO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13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                1.933 </a:t>
                      </a:r>
                      <a:endParaRPr lang="es-CO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2011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18</a:t>
                      </a:r>
                      <a:endParaRPr lang="es-CO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115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             19.743 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2012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325</a:t>
                      </a:r>
                      <a:endParaRPr lang="es-CO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2303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           384.304 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2013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983</a:t>
                      </a:r>
                      <a:endParaRPr lang="es-CO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8910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       1.035.606 </a:t>
                      </a:r>
                      <a:endParaRPr lang="es-CO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2014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235</a:t>
                      </a:r>
                      <a:endParaRPr lang="es-CO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2050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           277.798 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2015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314,6</a:t>
                      </a:r>
                      <a:endParaRPr lang="es-CO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1573</a:t>
                      </a:r>
                      <a:endParaRPr lang="es-CO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           267.410 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PROYECTOS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10</a:t>
                      </a:r>
                      <a:endParaRPr lang="es-CO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35</a:t>
                      </a:r>
                      <a:endParaRPr lang="es-CO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             69.200 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TOTAL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4C74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1888,6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15003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       2.056.684 </a:t>
                      </a:r>
                      <a:endParaRPr lang="es-CO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0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9" y="0"/>
            <a:ext cx="12219010" cy="2606722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4691" y="188913"/>
            <a:ext cx="10074997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6 Redondear rectángulo de esquina sencilla"/>
          <p:cNvSpPr/>
          <p:nvPr/>
        </p:nvSpPr>
        <p:spPr>
          <a:xfrm>
            <a:off x="-27010" y="796042"/>
            <a:ext cx="3921279" cy="601471"/>
          </a:xfrm>
          <a:prstGeom prst="round1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2626" y="849832"/>
            <a:ext cx="309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400" b="1" dirty="0" smtClean="0">
                <a:solidFill>
                  <a:schemeClr val="bg1"/>
                </a:solidFill>
              </a:rPr>
              <a:t>Gestión administrativa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0497" y="153239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Articulación SIG</a:t>
            </a:r>
            <a:endParaRPr lang="es-CO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 descr="http://seduca.gov.co/images/seduca/quienes_somos/organigrama/mapa_procesosctualizado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4" y="2080511"/>
            <a:ext cx="6096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766559" y="2292374"/>
            <a:ext cx="44213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324D1F"/>
                </a:solidFill>
              </a:rPr>
              <a:t>La Gerencia participa en </a:t>
            </a:r>
            <a:r>
              <a:rPr lang="es-CO" sz="2400" dirty="0" smtClean="0">
                <a:solidFill>
                  <a:srgbClr val="324D1F"/>
                </a:solidFill>
              </a:rPr>
              <a:t>tres </a:t>
            </a:r>
            <a:r>
              <a:rPr lang="es-CO" sz="2400" dirty="0">
                <a:solidFill>
                  <a:srgbClr val="324D1F"/>
                </a:solidFill>
              </a:rPr>
              <a:t>procesos </a:t>
            </a:r>
            <a:r>
              <a:rPr lang="es-CO" sz="2400" dirty="0" smtClean="0">
                <a:solidFill>
                  <a:srgbClr val="324D1F"/>
                </a:solidFill>
              </a:rPr>
              <a:t>misionales y uno de apoyo </a:t>
            </a:r>
            <a:r>
              <a:rPr lang="es-CO" sz="2400" dirty="0">
                <a:solidFill>
                  <a:srgbClr val="324D1F"/>
                </a:solidFill>
              </a:rPr>
              <a:t>del sistema integrado de </a:t>
            </a:r>
            <a:r>
              <a:rPr lang="es-CO" sz="2400" dirty="0" smtClean="0">
                <a:solidFill>
                  <a:srgbClr val="324D1F"/>
                </a:solidFill>
              </a:rPr>
              <a:t>gestión: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b="1" dirty="0" smtClean="0">
                <a:solidFill>
                  <a:srgbClr val="324D1F"/>
                </a:solidFill>
              </a:rPr>
              <a:t>Asesoría </a:t>
            </a:r>
            <a:r>
              <a:rPr lang="es-CO" sz="2400" b="1" dirty="0">
                <a:solidFill>
                  <a:srgbClr val="324D1F"/>
                </a:solidFill>
              </a:rPr>
              <a:t>y asistencia técnica </a:t>
            </a:r>
            <a:endParaRPr lang="es-CO" sz="2400" b="1" dirty="0" smtClean="0">
              <a:solidFill>
                <a:srgbClr val="324D1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b="1" dirty="0" smtClean="0">
                <a:solidFill>
                  <a:srgbClr val="324D1F"/>
                </a:solidFill>
              </a:rPr>
              <a:t>Gestión </a:t>
            </a:r>
            <a:r>
              <a:rPr lang="es-CO" sz="2400" b="1" dirty="0">
                <a:solidFill>
                  <a:srgbClr val="324D1F"/>
                </a:solidFill>
              </a:rPr>
              <a:t>en salud </a:t>
            </a:r>
            <a:endParaRPr lang="es-CO" sz="2400" b="1" dirty="0" smtClean="0">
              <a:solidFill>
                <a:srgbClr val="324D1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srgbClr val="324D1F"/>
                </a:solidFill>
              </a:rPr>
              <a:t>A</a:t>
            </a:r>
            <a:r>
              <a:rPr lang="es-CO" sz="2400" b="1" dirty="0" smtClean="0">
                <a:solidFill>
                  <a:srgbClr val="324D1F"/>
                </a:solidFill>
              </a:rPr>
              <a:t>tención </a:t>
            </a:r>
            <a:r>
              <a:rPr lang="es-CO" sz="2400" b="1" dirty="0">
                <a:solidFill>
                  <a:srgbClr val="324D1F"/>
                </a:solidFill>
              </a:rPr>
              <a:t>a la </a:t>
            </a:r>
            <a:r>
              <a:rPr lang="es-CO" sz="2400" b="1" dirty="0" smtClean="0">
                <a:solidFill>
                  <a:srgbClr val="324D1F"/>
                </a:solidFill>
              </a:rPr>
              <a:t>ciudadanía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srgbClr val="324D1F"/>
                </a:solidFill>
              </a:rPr>
              <a:t>C</a:t>
            </a:r>
            <a:r>
              <a:rPr lang="es-CO" sz="2400" b="1" dirty="0" smtClean="0">
                <a:solidFill>
                  <a:srgbClr val="324D1F"/>
                </a:solidFill>
              </a:rPr>
              <a:t>ontratación administrativa</a:t>
            </a:r>
            <a:endParaRPr lang="es-CO" sz="2400" dirty="0">
              <a:solidFill>
                <a:srgbClr val="324D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9" y="0"/>
            <a:ext cx="12219010" cy="2606722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4691" y="188913"/>
            <a:ext cx="10074997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6 Redondear rectángulo de esquina sencilla"/>
          <p:cNvSpPr/>
          <p:nvPr/>
        </p:nvSpPr>
        <p:spPr>
          <a:xfrm>
            <a:off x="-27010" y="796042"/>
            <a:ext cx="3921279" cy="601471"/>
          </a:xfrm>
          <a:prstGeom prst="round1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2626" y="849832"/>
            <a:ext cx="254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400" b="1" dirty="0" smtClean="0">
                <a:solidFill>
                  <a:schemeClr val="bg1"/>
                </a:solidFill>
              </a:rPr>
              <a:t>Gestión Financiera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0497" y="1500121"/>
            <a:ext cx="636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</a:rPr>
              <a:t>Dirigir y planear los recursos económicos asignados a la Gerencia</a:t>
            </a:r>
            <a:endParaRPr lang="es-CO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203723"/>
              </p:ext>
            </p:extLst>
          </p:nvPr>
        </p:nvGraphicFramePr>
        <p:xfrm>
          <a:off x="603250" y="1965733"/>
          <a:ext cx="4388298" cy="23241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17055"/>
                <a:gridCol w="1302776"/>
                <a:gridCol w="1130585"/>
                <a:gridCol w="537882"/>
              </a:tblGrid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ESTRATEGIA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Ejecución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ASIGNADO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EJECUTADO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MANA INFANTIL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23.747.768.325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20.013.783.514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84%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MANA ESCOLAR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56.824.904.390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56.196.186.239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99%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PROYECTOS PRODUCTIVOS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2.835.983.335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   2.414.595.100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85%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CRN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5.741.999.999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4.870.384.092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85%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POLITICA PUBLICA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   702.000.000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   254.920.200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36%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PEDAGOGICOS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      450.935.891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   430.593.270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95%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SISVAN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      415.000.000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   360.000.000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87%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TOTAL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90.718.591.940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84.540.462.415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93%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400785"/>
              </p:ext>
            </p:extLst>
          </p:nvPr>
        </p:nvGraphicFramePr>
        <p:xfrm>
          <a:off x="5337152" y="1965732"/>
          <a:ext cx="4742762" cy="23241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504099"/>
                <a:gridCol w="1382800"/>
                <a:gridCol w="1253436"/>
                <a:gridCol w="602427"/>
              </a:tblGrid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ESTRATEGIA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% Ejecución</a:t>
                      </a:r>
                      <a:endParaRPr lang="es-CO" sz="10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ASIGNADO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EJECUTADO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MANA INFANTIL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23.403.526.029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22.257.746.964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95%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MANA ESCOLAR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61.825.597.636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57.998.754.025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94%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PROYECTOS PRODUCTIVOS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12.196.000.000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11.899.027.175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98%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CRN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7.707.594.277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5.345.129.602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69%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POLITICA PUBLICA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1.787.345.000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   666.921.617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37%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PEDAGOGICOS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1.269.031.000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1.005.961.681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79%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SISVAN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   2.340.000.000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2.272.985.863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97%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TOTAL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110.529.093.942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101.446.526.927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92%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70325"/>
              </p:ext>
            </p:extLst>
          </p:nvPr>
        </p:nvGraphicFramePr>
        <p:xfrm>
          <a:off x="595804" y="4436126"/>
          <a:ext cx="4428019" cy="210396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29881"/>
                <a:gridCol w="1314568"/>
                <a:gridCol w="1091898"/>
                <a:gridCol w="591672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ESTRATEGIA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Ejecución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465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ASIGNADO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EJECUTADO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MANA INFANTIL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9.605.176.453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9.257.753.774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96%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MANA ESCOLAR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79.378.762.505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72.612.010.668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91%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PROYECTOS PRODUCTIVOS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16.426.579.835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14.954.501.877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91%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CRN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   860.567.294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      633.544.036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74%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POLITICA PUBLICA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1.015.505.976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   981.639.467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97%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PEDAGOGICOS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   3.518.000.000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2.760.482.385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78%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SISVAN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   1.061.697.208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   955.272.727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90%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TOTAL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111.866.289.271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102.155.204.934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91%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688002"/>
              </p:ext>
            </p:extLst>
          </p:nvPr>
        </p:nvGraphicFramePr>
        <p:xfrm>
          <a:off x="5315620" y="4418588"/>
          <a:ext cx="4785810" cy="208922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515167"/>
                <a:gridCol w="1401123"/>
                <a:gridCol w="1256335"/>
                <a:gridCol w="613185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ESTRATEGIA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% Ejecución</a:t>
                      </a:r>
                      <a:endParaRPr lang="es-CO" sz="10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318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ASIGNADO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EJECUTADO 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MANA INFANTIL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34.574.906.901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34.062.866.628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99%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MANA ESCOLAR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86.721.790.200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82.500.532.248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95%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PROYECTOS PRODUCTIVOS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4.167.226.990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   4.022.672.742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97%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CRN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5.053.705.427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   5.010.028.364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99%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POLITICA PUBLICA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     41.782.303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        41.782.303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100%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PEDAGOGICOS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                       -  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                                -  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SISVAN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   247.162.962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        247.162.962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100%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TOTAL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130.806.574.783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    125.885.045.247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96%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5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1" descr="PLANTILLA 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9" y="0"/>
            <a:ext cx="12219010" cy="2606722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4691" y="188913"/>
            <a:ext cx="10074997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6 Redondear rectángulo de esquina sencilla"/>
          <p:cNvSpPr/>
          <p:nvPr/>
        </p:nvSpPr>
        <p:spPr>
          <a:xfrm>
            <a:off x="-27010" y="796042"/>
            <a:ext cx="3921279" cy="601471"/>
          </a:xfrm>
          <a:prstGeom prst="round1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2626" y="849832"/>
            <a:ext cx="254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400" b="1" dirty="0" smtClean="0">
                <a:solidFill>
                  <a:schemeClr val="bg1"/>
                </a:solidFill>
              </a:rPr>
              <a:t>Gestión Financiera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0497" y="1500121"/>
            <a:ext cx="130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</a:rPr>
              <a:t>POAI - 2016</a:t>
            </a:r>
            <a:endParaRPr lang="es-CO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760252"/>
              </p:ext>
            </p:extLst>
          </p:nvPr>
        </p:nvGraphicFramePr>
        <p:xfrm>
          <a:off x="639126" y="2111209"/>
          <a:ext cx="10908254" cy="427883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240819"/>
                <a:gridCol w="1667435"/>
              </a:tblGrid>
              <a:tr h="1315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Dependencia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77" marR="6577" marT="657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Presupuesto 2016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77" marR="6577" marT="6577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74948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 smtClean="0">
                          <a:effectLst/>
                        </a:rPr>
                        <a:t>1139  Gerencia de Seguridad Alimentaria y Nutricional - MANÁ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 smtClean="0">
                          <a:effectLst/>
                        </a:rPr>
                        <a:t>73.665.848.000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154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u="none" strike="noStrike" dirty="0" smtClean="0">
                          <a:effectLst/>
                        </a:rPr>
                        <a:t>Funcionamiento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u="none" strike="noStrike" dirty="0" smtClean="0">
                          <a:effectLst/>
                        </a:rPr>
                        <a:t>1.122.688.000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154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 smtClean="0">
                          <a:effectLst/>
                        </a:rPr>
                        <a:t>Gastos de personal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</a:rPr>
                        <a:t>1.031.512.000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/>
                </a:tc>
              </a:tr>
              <a:tr h="13154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 smtClean="0">
                          <a:effectLst/>
                        </a:rPr>
                        <a:t>Gastos generales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</a:rPr>
                        <a:t>91.176.000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/>
                </a:tc>
              </a:tr>
              <a:tr h="13154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 smtClean="0">
                          <a:effectLst/>
                        </a:rPr>
                        <a:t>Adquisición de bienes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</a:rPr>
                        <a:t>3.770.000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/>
                </a:tc>
              </a:tr>
              <a:tr h="13154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 smtClean="0">
                          <a:effectLst/>
                        </a:rPr>
                        <a:t>Adquisición de servicios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</a:rPr>
                        <a:t>86.856.000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/>
                </a:tc>
              </a:tr>
              <a:tr h="13154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 smtClean="0">
                          <a:effectLst/>
                        </a:rPr>
                        <a:t>Otros gastos generales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</a:rPr>
                        <a:t>550.000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/>
                </a:tc>
              </a:tr>
              <a:tr h="13154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 smtClean="0">
                          <a:effectLst/>
                        </a:rPr>
                        <a:t>Inversión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 smtClean="0">
                          <a:effectLst/>
                        </a:rPr>
                        <a:t>72.543.160.000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154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 smtClean="0">
                          <a:effectLst/>
                        </a:rPr>
                        <a:t>Educación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</a:rPr>
                        <a:t>69.943.160.000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/>
                </a:tc>
              </a:tr>
              <a:tr h="437719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i="1" u="none" strike="noStrike" dirty="0">
                          <a:effectLst/>
                        </a:rPr>
                        <a:t>A.51.2.10.2       1139   0-1010   241210000   012225001  </a:t>
                      </a:r>
                      <a:r>
                        <a:rPr lang="es-CO" sz="1300" u="none" strike="noStrike" dirty="0">
                          <a:effectLst/>
                        </a:rPr>
                        <a:t>Suministro de la modalidad de restaurantes para niños y niñas matriculados en prescolar y básica primaria en establecimientos oficiales en 117 municipios no certificados y 2 certificados en </a:t>
                      </a:r>
                      <a:r>
                        <a:rPr lang="es-CO" sz="1300" u="none" strike="noStrike" dirty="0" smtClean="0">
                          <a:effectLst/>
                        </a:rPr>
                        <a:t>educación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25.400.000.000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/>
                </a:tc>
              </a:tr>
              <a:tr h="376517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i="1" u="none" strike="noStrike" dirty="0">
                          <a:effectLst/>
                        </a:rPr>
                        <a:t>A.51.2.10.2       1139   0-3189   241210000   012225001 </a:t>
                      </a:r>
                      <a:r>
                        <a:rPr lang="es-CO" sz="1300" u="none" strike="noStrike" dirty="0">
                          <a:effectLst/>
                        </a:rPr>
                        <a:t> Suministro de la modalidad de restaurantes para niños y niñas matriculados en prescolar y básica primaria en establecimientos oficiales en 117 municipios no certificados y 2 certificados en </a:t>
                      </a:r>
                      <a:r>
                        <a:rPr lang="es-CO" sz="1300" u="none" strike="noStrike" dirty="0" smtClean="0">
                          <a:effectLst/>
                        </a:rPr>
                        <a:t>educación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44.543.160.000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/>
                </a:tc>
              </a:tr>
              <a:tr h="203887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u="none" strike="noStrike" dirty="0" smtClean="0">
                          <a:effectLst/>
                        </a:rPr>
                        <a:t>Atención a grupos vulnerables - promoción social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2.600.000.000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/>
                </a:tc>
              </a:tr>
              <a:tr h="313161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i="1" u="none" strike="noStrike" dirty="0">
                          <a:effectLst/>
                        </a:rPr>
                        <a:t>A.14.20.2.1       1139   0-1010   241210005   012225001</a:t>
                      </a:r>
                      <a:r>
                        <a:rPr lang="es-CO" sz="1300" u="none" strike="noStrike" dirty="0">
                          <a:effectLst/>
                        </a:rPr>
                        <a:t>  Suministro de la modalidad de restaurantes para niños y niñas matriculados en prescolar y básica primaria en establecimientos oficiales en 117 municipios no certificados y 2 certificados en </a:t>
                      </a:r>
                      <a:r>
                        <a:rPr lang="es-CO" sz="1300" u="none" strike="noStrike" dirty="0" smtClean="0">
                          <a:effectLst/>
                        </a:rPr>
                        <a:t>educación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1.964.135.541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/>
                </a:tc>
              </a:tr>
              <a:tr h="276104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i="1" u="none" strike="noStrike" dirty="0">
                          <a:effectLst/>
                        </a:rPr>
                        <a:t>A.14.20.2.1       1139   0-1011   241210005   012225001</a:t>
                      </a:r>
                      <a:r>
                        <a:rPr lang="es-CO" sz="1300" u="none" strike="noStrike" dirty="0">
                          <a:effectLst/>
                        </a:rPr>
                        <a:t>  Suministro de la modalidad de restaurantes para niños y niñas matriculados en prescolar y básica primaria en establecimientos oficiales en 117 municipios no certificados y 2 certificados en </a:t>
                      </a:r>
                      <a:r>
                        <a:rPr lang="es-CO" sz="1300" u="none" strike="noStrike" dirty="0" smtClean="0">
                          <a:effectLst/>
                        </a:rPr>
                        <a:t>educación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635.864.459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monospaced for SAP"/>
                      </a:endParaRPr>
                    </a:p>
                  </a:txBody>
                  <a:tcPr marL="6577" marR="6577" marT="657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9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1910</Words>
  <Application>Microsoft Office PowerPoint</Application>
  <PresentationFormat>Panorámica</PresentationFormat>
  <Paragraphs>678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Arial monospaced for SAP</vt:lpstr>
      <vt:lpstr>Calibri</vt:lpstr>
      <vt:lpstr>Calibri Light</vt:lpstr>
      <vt:lpstr>Franklin Gothic Medium</vt:lpstr>
      <vt:lpstr>Helvetica Neue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VIVIANA PATRICIA RODRIGUEZ</dc:creator>
  <cp:lastModifiedBy>ILIANA MARIA PINEDA ECHEVERRI</cp:lastModifiedBy>
  <cp:revision>54</cp:revision>
  <dcterms:created xsi:type="dcterms:W3CDTF">2015-11-10T14:01:16Z</dcterms:created>
  <dcterms:modified xsi:type="dcterms:W3CDTF">2015-11-26T14:58:17Z</dcterms:modified>
</cp:coreProperties>
</file>